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316" r:id="rId4"/>
    <p:sldId id="317" r:id="rId5"/>
    <p:sldId id="282" r:id="rId6"/>
    <p:sldId id="283" r:id="rId7"/>
    <p:sldId id="284" r:id="rId8"/>
    <p:sldId id="285" r:id="rId9"/>
    <p:sldId id="318" r:id="rId10"/>
    <p:sldId id="287" r:id="rId11"/>
    <p:sldId id="286" r:id="rId12"/>
    <p:sldId id="288" r:id="rId13"/>
    <p:sldId id="289" r:id="rId14"/>
    <p:sldId id="290" r:id="rId15"/>
    <p:sldId id="319" r:id="rId16"/>
    <p:sldId id="294" r:id="rId17"/>
    <p:sldId id="295" r:id="rId18"/>
    <p:sldId id="296" r:id="rId19"/>
    <p:sldId id="291" r:id="rId20"/>
    <p:sldId id="292" r:id="rId21"/>
    <p:sldId id="293" r:id="rId22"/>
    <p:sldId id="297" r:id="rId23"/>
    <p:sldId id="298" r:id="rId24"/>
    <p:sldId id="320" r:id="rId25"/>
    <p:sldId id="299" r:id="rId26"/>
    <p:sldId id="300" r:id="rId27"/>
    <p:sldId id="301" r:id="rId28"/>
    <p:sldId id="321" r:id="rId29"/>
    <p:sldId id="302" r:id="rId30"/>
    <p:sldId id="303" r:id="rId31"/>
    <p:sldId id="304" r:id="rId32"/>
    <p:sldId id="322" r:id="rId33"/>
    <p:sldId id="305" r:id="rId34"/>
    <p:sldId id="306" r:id="rId35"/>
    <p:sldId id="307" r:id="rId36"/>
    <p:sldId id="308" r:id="rId37"/>
    <p:sldId id="309" r:id="rId38"/>
    <p:sldId id="310" r:id="rId39"/>
    <p:sldId id="311" r:id="rId40"/>
    <p:sldId id="312" r:id="rId41"/>
    <p:sldId id="313" r:id="rId42"/>
    <p:sldId id="314" r:id="rId43"/>
    <p:sldId id="315" r:id="rId44"/>
    <p:sldId id="25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235" autoAdjust="0"/>
  </p:normalViewPr>
  <p:slideViewPr>
    <p:cSldViewPr snapToGrid="0">
      <p:cViewPr varScale="1">
        <p:scale>
          <a:sx n="107" d="100"/>
          <a:sy n="107" d="100"/>
        </p:scale>
        <p:origin x="71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56E07C-67CC-4408-A7FE-986FACA8B4DA}"/>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IN"/>
          </a:p>
        </p:txBody>
      </p:sp>
      <p:sp>
        <p:nvSpPr>
          <p:cNvPr id="3" name="字幕 2">
            <a:extLst>
              <a:ext uri="{FF2B5EF4-FFF2-40B4-BE49-F238E27FC236}">
                <a16:creationId xmlns:a16="http://schemas.microsoft.com/office/drawing/2014/main" id="{02F71382-8212-410E-96E9-F306489293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IN"/>
          </a:p>
        </p:txBody>
      </p:sp>
      <p:sp>
        <p:nvSpPr>
          <p:cNvPr id="4" name="日付プレースホルダー 3">
            <a:extLst>
              <a:ext uri="{FF2B5EF4-FFF2-40B4-BE49-F238E27FC236}">
                <a16:creationId xmlns:a16="http://schemas.microsoft.com/office/drawing/2014/main" id="{1CFE27DE-1D6B-403F-8EB1-5E903F627A94}"/>
              </a:ext>
            </a:extLst>
          </p:cNvPr>
          <p:cNvSpPr>
            <a:spLocks noGrp="1"/>
          </p:cNvSpPr>
          <p:nvPr>
            <p:ph type="dt" sz="half" idx="10"/>
          </p:nvPr>
        </p:nvSpPr>
        <p:spPr/>
        <p:txBody>
          <a:bodyPr/>
          <a:lstStyle/>
          <a:p>
            <a:fld id="{B32D639F-D171-447F-A672-190EEB948743}"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B2025FCA-DCA8-48AA-BCD7-80EF761CF31B}"/>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615C397C-3522-418A-B5CD-C92D4F64D66D}"/>
              </a:ext>
            </a:extLst>
          </p:cNvPr>
          <p:cNvSpPr>
            <a:spLocks noGrp="1"/>
          </p:cNvSpPr>
          <p:nvPr>
            <p:ph type="sldNum" sz="quarter" idx="12"/>
          </p:nvPr>
        </p:nvSpPr>
        <p:spPr/>
        <p:txBody>
          <a:bodyPr/>
          <a:lstStyle/>
          <a:p>
            <a:fld id="{A213CD6C-9A7B-4254-B858-00063C8D0DC3}" type="slidenum">
              <a:rPr lang="en-IN" smtClean="0"/>
              <a:t>‹#›</a:t>
            </a:fld>
            <a:endParaRPr lang="en-IN"/>
          </a:p>
        </p:txBody>
      </p:sp>
    </p:spTree>
    <p:extLst>
      <p:ext uri="{BB962C8B-B14F-4D97-AF65-F5344CB8AC3E}">
        <p14:creationId xmlns:p14="http://schemas.microsoft.com/office/powerpoint/2010/main" val="2913256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8FC764-FCA3-4ACB-AE0B-C3C2877B712A}"/>
              </a:ext>
            </a:extLst>
          </p:cNvPr>
          <p:cNvSpPr>
            <a:spLocks noGrp="1"/>
          </p:cNvSpPr>
          <p:nvPr>
            <p:ph type="title"/>
          </p:nvPr>
        </p:nvSpPr>
        <p:spPr/>
        <p:txBody>
          <a:bodyPr/>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506CB3D3-0D2D-4A69-B03C-21CBBAED5017}"/>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BCF2FEEC-CF02-4301-B6B8-33E9E29E0FDF}"/>
              </a:ext>
            </a:extLst>
          </p:cNvPr>
          <p:cNvSpPr>
            <a:spLocks noGrp="1"/>
          </p:cNvSpPr>
          <p:nvPr>
            <p:ph type="dt" sz="half" idx="10"/>
          </p:nvPr>
        </p:nvSpPr>
        <p:spPr/>
        <p:txBody>
          <a:bodyPr/>
          <a:lstStyle/>
          <a:p>
            <a:fld id="{B32D639F-D171-447F-A672-190EEB948743}"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E8E96F1B-C8B5-4228-BC51-32A02DF3AD32}"/>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642C969E-385E-4CE1-9D33-F4EED4FA582E}"/>
              </a:ext>
            </a:extLst>
          </p:cNvPr>
          <p:cNvSpPr>
            <a:spLocks noGrp="1"/>
          </p:cNvSpPr>
          <p:nvPr>
            <p:ph type="sldNum" sz="quarter" idx="12"/>
          </p:nvPr>
        </p:nvSpPr>
        <p:spPr/>
        <p:txBody>
          <a:bodyPr/>
          <a:lstStyle/>
          <a:p>
            <a:fld id="{A213CD6C-9A7B-4254-B858-00063C8D0DC3}" type="slidenum">
              <a:rPr lang="en-IN" smtClean="0"/>
              <a:t>‹#›</a:t>
            </a:fld>
            <a:endParaRPr lang="en-IN"/>
          </a:p>
        </p:txBody>
      </p:sp>
    </p:spTree>
    <p:extLst>
      <p:ext uri="{BB962C8B-B14F-4D97-AF65-F5344CB8AC3E}">
        <p14:creationId xmlns:p14="http://schemas.microsoft.com/office/powerpoint/2010/main" val="456759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D6659CB-77CE-46B3-B127-849756696943}"/>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52C924DF-1F24-4F50-BA39-864492E9E1AE}"/>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5E2F8103-66CA-4112-8BD9-C61B7F204DD6}"/>
              </a:ext>
            </a:extLst>
          </p:cNvPr>
          <p:cNvSpPr>
            <a:spLocks noGrp="1"/>
          </p:cNvSpPr>
          <p:nvPr>
            <p:ph type="dt" sz="half" idx="10"/>
          </p:nvPr>
        </p:nvSpPr>
        <p:spPr/>
        <p:txBody>
          <a:bodyPr/>
          <a:lstStyle/>
          <a:p>
            <a:fld id="{B32D639F-D171-447F-A672-190EEB948743}"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0EA3FC63-D311-437D-9DC6-25A28A8D244F}"/>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05A31DF3-E678-44A9-84E5-18546CF11054}"/>
              </a:ext>
            </a:extLst>
          </p:cNvPr>
          <p:cNvSpPr>
            <a:spLocks noGrp="1"/>
          </p:cNvSpPr>
          <p:nvPr>
            <p:ph type="sldNum" sz="quarter" idx="12"/>
          </p:nvPr>
        </p:nvSpPr>
        <p:spPr/>
        <p:txBody>
          <a:bodyPr/>
          <a:lstStyle/>
          <a:p>
            <a:fld id="{A213CD6C-9A7B-4254-B858-00063C8D0DC3}" type="slidenum">
              <a:rPr lang="en-IN" smtClean="0"/>
              <a:t>‹#›</a:t>
            </a:fld>
            <a:endParaRPr lang="en-IN"/>
          </a:p>
        </p:txBody>
      </p:sp>
    </p:spTree>
    <p:extLst>
      <p:ext uri="{BB962C8B-B14F-4D97-AF65-F5344CB8AC3E}">
        <p14:creationId xmlns:p14="http://schemas.microsoft.com/office/powerpoint/2010/main" val="2022510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E4F99A-3723-42C4-B36E-7DF984D3719B}"/>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1C92A61A-4296-496B-A6AD-3CEDC6018E93}"/>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7D28C232-295D-4A7C-86AA-8E82DEA11E9E}"/>
              </a:ext>
            </a:extLst>
          </p:cNvPr>
          <p:cNvSpPr>
            <a:spLocks noGrp="1"/>
          </p:cNvSpPr>
          <p:nvPr>
            <p:ph type="dt" sz="half" idx="10"/>
          </p:nvPr>
        </p:nvSpPr>
        <p:spPr/>
        <p:txBody>
          <a:bodyPr/>
          <a:lstStyle/>
          <a:p>
            <a:fld id="{B32D639F-D171-447F-A672-190EEB948743}"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2B4CBCB2-A0F8-4869-B259-15D13D6529DA}"/>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95E16DC6-40A9-4248-8D69-29A205154828}"/>
              </a:ext>
            </a:extLst>
          </p:cNvPr>
          <p:cNvSpPr>
            <a:spLocks noGrp="1"/>
          </p:cNvSpPr>
          <p:nvPr>
            <p:ph type="sldNum" sz="quarter" idx="12"/>
          </p:nvPr>
        </p:nvSpPr>
        <p:spPr/>
        <p:txBody>
          <a:bodyPr/>
          <a:lstStyle/>
          <a:p>
            <a:fld id="{A213CD6C-9A7B-4254-B858-00063C8D0DC3}" type="slidenum">
              <a:rPr lang="en-IN" smtClean="0"/>
              <a:t>‹#›</a:t>
            </a:fld>
            <a:endParaRPr lang="en-IN"/>
          </a:p>
        </p:txBody>
      </p:sp>
    </p:spTree>
    <p:extLst>
      <p:ext uri="{BB962C8B-B14F-4D97-AF65-F5344CB8AC3E}">
        <p14:creationId xmlns:p14="http://schemas.microsoft.com/office/powerpoint/2010/main" val="2450844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AF190A-444C-4608-85F6-EB0F73DD0A99}"/>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8190A7BC-592F-4377-AD7B-3B85EFE0D6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4E7D65A5-0A0C-4E15-B666-1A84EB95AE82}"/>
              </a:ext>
            </a:extLst>
          </p:cNvPr>
          <p:cNvSpPr>
            <a:spLocks noGrp="1"/>
          </p:cNvSpPr>
          <p:nvPr>
            <p:ph type="dt" sz="half" idx="10"/>
          </p:nvPr>
        </p:nvSpPr>
        <p:spPr/>
        <p:txBody>
          <a:bodyPr/>
          <a:lstStyle/>
          <a:p>
            <a:fld id="{B32D639F-D171-447F-A672-190EEB948743}"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B68AED94-A4F6-40D8-951F-2CEF9B168F09}"/>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977D8EF0-5B7D-4781-94E4-A127B77ECC53}"/>
              </a:ext>
            </a:extLst>
          </p:cNvPr>
          <p:cNvSpPr>
            <a:spLocks noGrp="1"/>
          </p:cNvSpPr>
          <p:nvPr>
            <p:ph type="sldNum" sz="quarter" idx="12"/>
          </p:nvPr>
        </p:nvSpPr>
        <p:spPr/>
        <p:txBody>
          <a:bodyPr/>
          <a:lstStyle/>
          <a:p>
            <a:fld id="{A213CD6C-9A7B-4254-B858-00063C8D0DC3}" type="slidenum">
              <a:rPr lang="en-IN" smtClean="0"/>
              <a:t>‹#›</a:t>
            </a:fld>
            <a:endParaRPr lang="en-IN"/>
          </a:p>
        </p:txBody>
      </p:sp>
    </p:spTree>
    <p:extLst>
      <p:ext uri="{BB962C8B-B14F-4D97-AF65-F5344CB8AC3E}">
        <p14:creationId xmlns:p14="http://schemas.microsoft.com/office/powerpoint/2010/main" val="829525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D65E45-D611-408E-AC71-EC6F7FD04A20}"/>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79E57659-E4CB-4677-908B-0124C60C5082}"/>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コンテンツ プレースホルダー 3">
            <a:extLst>
              <a:ext uri="{FF2B5EF4-FFF2-40B4-BE49-F238E27FC236}">
                <a16:creationId xmlns:a16="http://schemas.microsoft.com/office/drawing/2014/main" id="{E9AB73CD-B67C-4154-BCD1-23E095717351}"/>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日付プレースホルダー 4">
            <a:extLst>
              <a:ext uri="{FF2B5EF4-FFF2-40B4-BE49-F238E27FC236}">
                <a16:creationId xmlns:a16="http://schemas.microsoft.com/office/drawing/2014/main" id="{2C139643-172F-4F94-A363-DE69DABBF655}"/>
              </a:ext>
            </a:extLst>
          </p:cNvPr>
          <p:cNvSpPr>
            <a:spLocks noGrp="1"/>
          </p:cNvSpPr>
          <p:nvPr>
            <p:ph type="dt" sz="half" idx="10"/>
          </p:nvPr>
        </p:nvSpPr>
        <p:spPr/>
        <p:txBody>
          <a:bodyPr/>
          <a:lstStyle/>
          <a:p>
            <a:fld id="{B32D639F-D171-447F-A672-190EEB948743}" type="datetimeFigureOut">
              <a:rPr lang="en-IN" smtClean="0"/>
              <a:t>12-03-2024</a:t>
            </a:fld>
            <a:endParaRPr lang="en-IN"/>
          </a:p>
        </p:txBody>
      </p:sp>
      <p:sp>
        <p:nvSpPr>
          <p:cNvPr id="6" name="フッター プレースホルダー 5">
            <a:extLst>
              <a:ext uri="{FF2B5EF4-FFF2-40B4-BE49-F238E27FC236}">
                <a16:creationId xmlns:a16="http://schemas.microsoft.com/office/drawing/2014/main" id="{26E9C588-7610-4998-95CC-CF80EB11C20D}"/>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BCF71D45-13CE-4024-BB3F-8F81F5509315}"/>
              </a:ext>
            </a:extLst>
          </p:cNvPr>
          <p:cNvSpPr>
            <a:spLocks noGrp="1"/>
          </p:cNvSpPr>
          <p:nvPr>
            <p:ph type="sldNum" sz="quarter" idx="12"/>
          </p:nvPr>
        </p:nvSpPr>
        <p:spPr/>
        <p:txBody>
          <a:bodyPr/>
          <a:lstStyle/>
          <a:p>
            <a:fld id="{A213CD6C-9A7B-4254-B858-00063C8D0DC3}" type="slidenum">
              <a:rPr lang="en-IN" smtClean="0"/>
              <a:t>‹#›</a:t>
            </a:fld>
            <a:endParaRPr lang="en-IN"/>
          </a:p>
        </p:txBody>
      </p:sp>
    </p:spTree>
    <p:extLst>
      <p:ext uri="{BB962C8B-B14F-4D97-AF65-F5344CB8AC3E}">
        <p14:creationId xmlns:p14="http://schemas.microsoft.com/office/powerpoint/2010/main" val="707500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FC1B72-97C5-47DF-868D-142E65AE1829}"/>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B3E0CE6F-AE40-4A1E-A4ED-FCBDA79917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72A59F4A-2655-43FB-BB47-8E3CB21326D9}"/>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テキスト プレースホルダー 4">
            <a:extLst>
              <a:ext uri="{FF2B5EF4-FFF2-40B4-BE49-F238E27FC236}">
                <a16:creationId xmlns:a16="http://schemas.microsoft.com/office/drawing/2014/main" id="{0E26B8EC-4E88-4CEF-8362-71C3E14658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34129847-BF83-45DE-9D37-4E1341465908}"/>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7" name="日付プレースホルダー 6">
            <a:extLst>
              <a:ext uri="{FF2B5EF4-FFF2-40B4-BE49-F238E27FC236}">
                <a16:creationId xmlns:a16="http://schemas.microsoft.com/office/drawing/2014/main" id="{C2960B9C-22D9-4479-A17A-B0F3A2F7C876}"/>
              </a:ext>
            </a:extLst>
          </p:cNvPr>
          <p:cNvSpPr>
            <a:spLocks noGrp="1"/>
          </p:cNvSpPr>
          <p:nvPr>
            <p:ph type="dt" sz="half" idx="10"/>
          </p:nvPr>
        </p:nvSpPr>
        <p:spPr/>
        <p:txBody>
          <a:bodyPr/>
          <a:lstStyle/>
          <a:p>
            <a:fld id="{B32D639F-D171-447F-A672-190EEB948743}" type="datetimeFigureOut">
              <a:rPr lang="en-IN" smtClean="0"/>
              <a:t>12-03-2024</a:t>
            </a:fld>
            <a:endParaRPr lang="en-IN"/>
          </a:p>
        </p:txBody>
      </p:sp>
      <p:sp>
        <p:nvSpPr>
          <p:cNvPr id="8" name="フッター プレースホルダー 7">
            <a:extLst>
              <a:ext uri="{FF2B5EF4-FFF2-40B4-BE49-F238E27FC236}">
                <a16:creationId xmlns:a16="http://schemas.microsoft.com/office/drawing/2014/main" id="{DF6C0856-D98C-429F-B1CC-9FC9B4F096E7}"/>
              </a:ext>
            </a:extLst>
          </p:cNvPr>
          <p:cNvSpPr>
            <a:spLocks noGrp="1"/>
          </p:cNvSpPr>
          <p:nvPr>
            <p:ph type="ftr" sz="quarter" idx="11"/>
          </p:nvPr>
        </p:nvSpPr>
        <p:spPr/>
        <p:txBody>
          <a:bodyPr/>
          <a:lstStyle/>
          <a:p>
            <a:endParaRPr lang="en-IN"/>
          </a:p>
        </p:txBody>
      </p:sp>
      <p:sp>
        <p:nvSpPr>
          <p:cNvPr id="9" name="スライド番号プレースホルダー 8">
            <a:extLst>
              <a:ext uri="{FF2B5EF4-FFF2-40B4-BE49-F238E27FC236}">
                <a16:creationId xmlns:a16="http://schemas.microsoft.com/office/drawing/2014/main" id="{39279B45-3183-4E5A-A232-CA9CC76F8DBC}"/>
              </a:ext>
            </a:extLst>
          </p:cNvPr>
          <p:cNvSpPr>
            <a:spLocks noGrp="1"/>
          </p:cNvSpPr>
          <p:nvPr>
            <p:ph type="sldNum" sz="quarter" idx="12"/>
          </p:nvPr>
        </p:nvSpPr>
        <p:spPr/>
        <p:txBody>
          <a:bodyPr/>
          <a:lstStyle/>
          <a:p>
            <a:fld id="{A213CD6C-9A7B-4254-B858-00063C8D0DC3}" type="slidenum">
              <a:rPr lang="en-IN" smtClean="0"/>
              <a:t>‹#›</a:t>
            </a:fld>
            <a:endParaRPr lang="en-IN"/>
          </a:p>
        </p:txBody>
      </p:sp>
    </p:spTree>
    <p:extLst>
      <p:ext uri="{BB962C8B-B14F-4D97-AF65-F5344CB8AC3E}">
        <p14:creationId xmlns:p14="http://schemas.microsoft.com/office/powerpoint/2010/main" val="3828601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E8D4FC-CD5C-42AA-91C4-24D27C59BFA6}"/>
              </a:ext>
            </a:extLst>
          </p:cNvPr>
          <p:cNvSpPr>
            <a:spLocks noGrp="1"/>
          </p:cNvSpPr>
          <p:nvPr>
            <p:ph type="title"/>
          </p:nvPr>
        </p:nvSpPr>
        <p:spPr/>
        <p:txBody>
          <a:bodyPr/>
          <a:lstStyle/>
          <a:p>
            <a:r>
              <a:rPr lang="ja-JP" altLang="en-US"/>
              <a:t>マスター タイトルの書式設定</a:t>
            </a:r>
            <a:endParaRPr lang="en-IN"/>
          </a:p>
        </p:txBody>
      </p:sp>
      <p:sp>
        <p:nvSpPr>
          <p:cNvPr id="3" name="日付プレースホルダー 2">
            <a:extLst>
              <a:ext uri="{FF2B5EF4-FFF2-40B4-BE49-F238E27FC236}">
                <a16:creationId xmlns:a16="http://schemas.microsoft.com/office/drawing/2014/main" id="{4DD4387F-666E-41DC-8785-468617E5DCE0}"/>
              </a:ext>
            </a:extLst>
          </p:cNvPr>
          <p:cNvSpPr>
            <a:spLocks noGrp="1"/>
          </p:cNvSpPr>
          <p:nvPr>
            <p:ph type="dt" sz="half" idx="10"/>
          </p:nvPr>
        </p:nvSpPr>
        <p:spPr/>
        <p:txBody>
          <a:bodyPr/>
          <a:lstStyle/>
          <a:p>
            <a:fld id="{B32D639F-D171-447F-A672-190EEB948743}" type="datetimeFigureOut">
              <a:rPr lang="en-IN" smtClean="0"/>
              <a:t>12-03-2024</a:t>
            </a:fld>
            <a:endParaRPr lang="en-IN"/>
          </a:p>
        </p:txBody>
      </p:sp>
      <p:sp>
        <p:nvSpPr>
          <p:cNvPr id="4" name="フッター プレースホルダー 3">
            <a:extLst>
              <a:ext uri="{FF2B5EF4-FFF2-40B4-BE49-F238E27FC236}">
                <a16:creationId xmlns:a16="http://schemas.microsoft.com/office/drawing/2014/main" id="{0E164CA4-325C-4926-99AE-DAA39E5A6B6D}"/>
              </a:ext>
            </a:extLst>
          </p:cNvPr>
          <p:cNvSpPr>
            <a:spLocks noGrp="1"/>
          </p:cNvSpPr>
          <p:nvPr>
            <p:ph type="ftr" sz="quarter" idx="11"/>
          </p:nvPr>
        </p:nvSpPr>
        <p:spPr/>
        <p:txBody>
          <a:bodyPr/>
          <a:lstStyle/>
          <a:p>
            <a:endParaRPr lang="en-IN"/>
          </a:p>
        </p:txBody>
      </p:sp>
      <p:sp>
        <p:nvSpPr>
          <p:cNvPr id="5" name="スライド番号プレースホルダー 4">
            <a:extLst>
              <a:ext uri="{FF2B5EF4-FFF2-40B4-BE49-F238E27FC236}">
                <a16:creationId xmlns:a16="http://schemas.microsoft.com/office/drawing/2014/main" id="{96F10B14-F1B5-4314-BED2-220CAE2D5C0D}"/>
              </a:ext>
            </a:extLst>
          </p:cNvPr>
          <p:cNvSpPr>
            <a:spLocks noGrp="1"/>
          </p:cNvSpPr>
          <p:nvPr>
            <p:ph type="sldNum" sz="quarter" idx="12"/>
          </p:nvPr>
        </p:nvSpPr>
        <p:spPr/>
        <p:txBody>
          <a:bodyPr/>
          <a:lstStyle/>
          <a:p>
            <a:fld id="{A213CD6C-9A7B-4254-B858-00063C8D0DC3}" type="slidenum">
              <a:rPr lang="en-IN" smtClean="0"/>
              <a:t>‹#›</a:t>
            </a:fld>
            <a:endParaRPr lang="en-IN"/>
          </a:p>
        </p:txBody>
      </p:sp>
    </p:spTree>
    <p:extLst>
      <p:ext uri="{BB962C8B-B14F-4D97-AF65-F5344CB8AC3E}">
        <p14:creationId xmlns:p14="http://schemas.microsoft.com/office/powerpoint/2010/main" val="993889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16F8457-1CA0-4CEA-874A-84B3F031AFC1}"/>
              </a:ext>
            </a:extLst>
          </p:cNvPr>
          <p:cNvSpPr>
            <a:spLocks noGrp="1"/>
          </p:cNvSpPr>
          <p:nvPr>
            <p:ph type="dt" sz="half" idx="10"/>
          </p:nvPr>
        </p:nvSpPr>
        <p:spPr/>
        <p:txBody>
          <a:bodyPr/>
          <a:lstStyle/>
          <a:p>
            <a:fld id="{B32D639F-D171-447F-A672-190EEB948743}" type="datetimeFigureOut">
              <a:rPr lang="en-IN" smtClean="0"/>
              <a:t>12-03-2024</a:t>
            </a:fld>
            <a:endParaRPr lang="en-IN"/>
          </a:p>
        </p:txBody>
      </p:sp>
      <p:sp>
        <p:nvSpPr>
          <p:cNvPr id="3" name="フッター プレースホルダー 2">
            <a:extLst>
              <a:ext uri="{FF2B5EF4-FFF2-40B4-BE49-F238E27FC236}">
                <a16:creationId xmlns:a16="http://schemas.microsoft.com/office/drawing/2014/main" id="{6B42257E-0690-4702-BAE4-6AAF7E1C5B98}"/>
              </a:ext>
            </a:extLst>
          </p:cNvPr>
          <p:cNvSpPr>
            <a:spLocks noGrp="1"/>
          </p:cNvSpPr>
          <p:nvPr>
            <p:ph type="ftr" sz="quarter" idx="11"/>
          </p:nvPr>
        </p:nvSpPr>
        <p:spPr/>
        <p:txBody>
          <a:bodyPr/>
          <a:lstStyle/>
          <a:p>
            <a:endParaRPr lang="en-IN"/>
          </a:p>
        </p:txBody>
      </p:sp>
      <p:sp>
        <p:nvSpPr>
          <p:cNvPr id="4" name="スライド番号プレースホルダー 3">
            <a:extLst>
              <a:ext uri="{FF2B5EF4-FFF2-40B4-BE49-F238E27FC236}">
                <a16:creationId xmlns:a16="http://schemas.microsoft.com/office/drawing/2014/main" id="{623022B3-C416-4F80-9BB5-3A1B058FFEB8}"/>
              </a:ext>
            </a:extLst>
          </p:cNvPr>
          <p:cNvSpPr>
            <a:spLocks noGrp="1"/>
          </p:cNvSpPr>
          <p:nvPr>
            <p:ph type="sldNum" sz="quarter" idx="12"/>
          </p:nvPr>
        </p:nvSpPr>
        <p:spPr/>
        <p:txBody>
          <a:bodyPr/>
          <a:lstStyle/>
          <a:p>
            <a:fld id="{A213CD6C-9A7B-4254-B858-00063C8D0DC3}" type="slidenum">
              <a:rPr lang="en-IN" smtClean="0"/>
              <a:t>‹#›</a:t>
            </a:fld>
            <a:endParaRPr lang="en-IN"/>
          </a:p>
        </p:txBody>
      </p:sp>
    </p:spTree>
    <p:extLst>
      <p:ext uri="{BB962C8B-B14F-4D97-AF65-F5344CB8AC3E}">
        <p14:creationId xmlns:p14="http://schemas.microsoft.com/office/powerpoint/2010/main" val="469518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3A5EDF-3973-47EB-8F5C-9807507018AA}"/>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7A13E793-7AC0-40D5-B50C-4389AA5B77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テキスト プレースホルダー 3">
            <a:extLst>
              <a:ext uri="{FF2B5EF4-FFF2-40B4-BE49-F238E27FC236}">
                <a16:creationId xmlns:a16="http://schemas.microsoft.com/office/drawing/2014/main" id="{845EFEAC-5E21-484F-BC4F-8A69D5B925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A55929CA-A517-4B18-8E62-AB27B3FAEF88}"/>
              </a:ext>
            </a:extLst>
          </p:cNvPr>
          <p:cNvSpPr>
            <a:spLocks noGrp="1"/>
          </p:cNvSpPr>
          <p:nvPr>
            <p:ph type="dt" sz="half" idx="10"/>
          </p:nvPr>
        </p:nvSpPr>
        <p:spPr/>
        <p:txBody>
          <a:bodyPr/>
          <a:lstStyle/>
          <a:p>
            <a:fld id="{B32D639F-D171-447F-A672-190EEB948743}" type="datetimeFigureOut">
              <a:rPr lang="en-IN" smtClean="0"/>
              <a:t>12-03-2024</a:t>
            </a:fld>
            <a:endParaRPr lang="en-IN"/>
          </a:p>
        </p:txBody>
      </p:sp>
      <p:sp>
        <p:nvSpPr>
          <p:cNvPr id="6" name="フッター プレースホルダー 5">
            <a:extLst>
              <a:ext uri="{FF2B5EF4-FFF2-40B4-BE49-F238E27FC236}">
                <a16:creationId xmlns:a16="http://schemas.microsoft.com/office/drawing/2014/main" id="{590DCEA3-72C9-4E1F-97F4-8CB7409AD60D}"/>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2169F234-5187-487B-8357-2DD7F4D02F9E}"/>
              </a:ext>
            </a:extLst>
          </p:cNvPr>
          <p:cNvSpPr>
            <a:spLocks noGrp="1"/>
          </p:cNvSpPr>
          <p:nvPr>
            <p:ph type="sldNum" sz="quarter" idx="12"/>
          </p:nvPr>
        </p:nvSpPr>
        <p:spPr/>
        <p:txBody>
          <a:bodyPr/>
          <a:lstStyle/>
          <a:p>
            <a:fld id="{A213CD6C-9A7B-4254-B858-00063C8D0DC3}" type="slidenum">
              <a:rPr lang="en-IN" smtClean="0"/>
              <a:t>‹#›</a:t>
            </a:fld>
            <a:endParaRPr lang="en-IN"/>
          </a:p>
        </p:txBody>
      </p:sp>
    </p:spTree>
    <p:extLst>
      <p:ext uri="{BB962C8B-B14F-4D97-AF65-F5344CB8AC3E}">
        <p14:creationId xmlns:p14="http://schemas.microsoft.com/office/powerpoint/2010/main" val="771387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B33DA0-6B27-4181-8D76-2DB4CAC15970}"/>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図プレースホルダー 2">
            <a:extLst>
              <a:ext uri="{FF2B5EF4-FFF2-40B4-BE49-F238E27FC236}">
                <a16:creationId xmlns:a16="http://schemas.microsoft.com/office/drawing/2014/main" id="{11FC76DA-45E2-4A60-A77C-782A9D14A4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テキスト プレースホルダー 3">
            <a:extLst>
              <a:ext uri="{FF2B5EF4-FFF2-40B4-BE49-F238E27FC236}">
                <a16:creationId xmlns:a16="http://schemas.microsoft.com/office/drawing/2014/main" id="{6ED462FE-5F06-4BF5-82A1-30282FE6B3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3C05B1EA-83BD-410D-A2BD-F41DF74E9AF2}"/>
              </a:ext>
            </a:extLst>
          </p:cNvPr>
          <p:cNvSpPr>
            <a:spLocks noGrp="1"/>
          </p:cNvSpPr>
          <p:nvPr>
            <p:ph type="dt" sz="half" idx="10"/>
          </p:nvPr>
        </p:nvSpPr>
        <p:spPr/>
        <p:txBody>
          <a:bodyPr/>
          <a:lstStyle/>
          <a:p>
            <a:fld id="{B32D639F-D171-447F-A672-190EEB948743}" type="datetimeFigureOut">
              <a:rPr lang="en-IN" smtClean="0"/>
              <a:t>12-03-2024</a:t>
            </a:fld>
            <a:endParaRPr lang="en-IN"/>
          </a:p>
        </p:txBody>
      </p:sp>
      <p:sp>
        <p:nvSpPr>
          <p:cNvPr id="6" name="フッター プレースホルダー 5">
            <a:extLst>
              <a:ext uri="{FF2B5EF4-FFF2-40B4-BE49-F238E27FC236}">
                <a16:creationId xmlns:a16="http://schemas.microsoft.com/office/drawing/2014/main" id="{5ADC0879-4859-412E-BEC0-FCDA0B4D2669}"/>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A177115E-E6C0-4807-BCD7-11FE8B0826C6}"/>
              </a:ext>
            </a:extLst>
          </p:cNvPr>
          <p:cNvSpPr>
            <a:spLocks noGrp="1"/>
          </p:cNvSpPr>
          <p:nvPr>
            <p:ph type="sldNum" sz="quarter" idx="12"/>
          </p:nvPr>
        </p:nvSpPr>
        <p:spPr/>
        <p:txBody>
          <a:bodyPr/>
          <a:lstStyle/>
          <a:p>
            <a:fld id="{A213CD6C-9A7B-4254-B858-00063C8D0DC3}" type="slidenum">
              <a:rPr lang="en-IN" smtClean="0"/>
              <a:t>‹#›</a:t>
            </a:fld>
            <a:endParaRPr lang="en-IN"/>
          </a:p>
        </p:txBody>
      </p:sp>
    </p:spTree>
    <p:extLst>
      <p:ext uri="{BB962C8B-B14F-4D97-AF65-F5344CB8AC3E}">
        <p14:creationId xmlns:p14="http://schemas.microsoft.com/office/powerpoint/2010/main" val="2383488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4D325CE-9418-418E-96F9-14EE77E071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7EE6B326-0537-4DEC-BBDB-7191610DE1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4F8E6EDB-1BBE-4CCB-AB85-EAB5C0BC75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2D639F-D171-447F-A672-190EEB948743}"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E88E73B6-C6E5-42E7-BCB8-F91E8F2325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スライド番号プレースホルダー 5">
            <a:extLst>
              <a:ext uri="{FF2B5EF4-FFF2-40B4-BE49-F238E27FC236}">
                <a16:creationId xmlns:a16="http://schemas.microsoft.com/office/drawing/2014/main" id="{AABDEE96-931C-4E6E-A0E6-63D1106C3E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3CD6C-9A7B-4254-B858-00063C8D0DC3}" type="slidenum">
              <a:rPr lang="en-IN" smtClean="0"/>
              <a:t>‹#›</a:t>
            </a:fld>
            <a:endParaRPr lang="en-IN"/>
          </a:p>
        </p:txBody>
      </p:sp>
    </p:spTree>
    <p:extLst>
      <p:ext uri="{BB962C8B-B14F-4D97-AF65-F5344CB8AC3E}">
        <p14:creationId xmlns:p14="http://schemas.microsoft.com/office/powerpoint/2010/main" val="1365160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storage.googleapis.com/openimages/web/index.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A3A6-17E2-4453-9716-2598154AC57F}"/>
              </a:ext>
            </a:extLst>
          </p:cNvPr>
          <p:cNvSpPr>
            <a:spLocks noGrp="1"/>
          </p:cNvSpPr>
          <p:nvPr>
            <p:ph type="ctrTitle"/>
          </p:nvPr>
        </p:nvSpPr>
        <p:spPr>
          <a:xfrm>
            <a:off x="838199" y="1120676"/>
            <a:ext cx="7021513" cy="2308324"/>
          </a:xfrm>
        </p:spPr>
        <p:txBody>
          <a:bodyPr>
            <a:normAutofit/>
          </a:bodyPr>
          <a:lstStyle/>
          <a:p>
            <a:pPr algn="l"/>
            <a:r>
              <a:rPr lang="en-US" sz="4000" dirty="0">
                <a:solidFill>
                  <a:schemeClr val="bg1"/>
                </a:solidFill>
              </a:rPr>
              <a:t>Udacity Self Driving car engineer Nanodegree Program</a:t>
            </a:r>
            <a:br>
              <a:rPr lang="en-US" sz="4000" dirty="0">
                <a:solidFill>
                  <a:schemeClr val="bg1"/>
                </a:solidFill>
              </a:rPr>
            </a:br>
            <a:r>
              <a:rPr lang="en-US" sz="4000" dirty="0">
                <a:solidFill>
                  <a:schemeClr val="bg1"/>
                </a:solidFill>
              </a:rPr>
              <a:t>Chapter1- Computer Vision</a:t>
            </a:r>
          </a:p>
        </p:txBody>
      </p:sp>
      <p:sp>
        <p:nvSpPr>
          <p:cNvPr id="3" name="Subtitle 2">
            <a:extLst>
              <a:ext uri="{FF2B5EF4-FFF2-40B4-BE49-F238E27FC236}">
                <a16:creationId xmlns:a16="http://schemas.microsoft.com/office/drawing/2014/main" id="{672E5387-3D0A-43D3-9B4F-AFBD5C0CF777}"/>
              </a:ext>
            </a:extLst>
          </p:cNvPr>
          <p:cNvSpPr>
            <a:spLocks noGrp="1"/>
          </p:cNvSpPr>
          <p:nvPr>
            <p:ph type="subTitle" idx="1"/>
          </p:nvPr>
        </p:nvSpPr>
        <p:spPr>
          <a:xfrm>
            <a:off x="835024" y="3809999"/>
            <a:ext cx="7025753" cy="1012778"/>
          </a:xfrm>
        </p:spPr>
        <p:txBody>
          <a:bodyPr>
            <a:normAutofit/>
          </a:bodyPr>
          <a:lstStyle/>
          <a:p>
            <a:pPr algn="l"/>
            <a:r>
              <a:rPr lang="en-US" sz="1500" dirty="0">
                <a:solidFill>
                  <a:schemeClr val="bg1"/>
                </a:solidFill>
              </a:rPr>
              <a:t>Document prepared by - Poluri Nikhil </a:t>
            </a:r>
            <a:r>
              <a:rPr lang="en-US" sz="1500" dirty="0" err="1">
                <a:solidFill>
                  <a:schemeClr val="bg1"/>
                </a:solidFill>
              </a:rPr>
              <a:t>Koundinya</a:t>
            </a:r>
            <a:endParaRPr lang="en-US" sz="1500" dirty="0">
              <a:solidFill>
                <a:schemeClr val="bg1"/>
              </a:solidFill>
            </a:endParaRPr>
          </a:p>
          <a:p>
            <a:pPr algn="l"/>
            <a:r>
              <a:rPr lang="en-US" sz="1500" dirty="0">
                <a:solidFill>
                  <a:schemeClr val="bg1"/>
                </a:solidFill>
              </a:rPr>
              <a:t>INTRODUCTION TO DL USING CV</a:t>
            </a:r>
          </a:p>
        </p:txBody>
      </p:sp>
      <p:sp>
        <p:nvSpPr>
          <p:cNvPr id="4" name="Title 1">
            <a:extLst>
              <a:ext uri="{FF2B5EF4-FFF2-40B4-BE49-F238E27FC236}">
                <a16:creationId xmlns:a16="http://schemas.microsoft.com/office/drawing/2014/main" id="{8F7D48DC-0895-4CDC-A16D-B8D75DAC8C37}"/>
              </a:ext>
            </a:extLst>
          </p:cNvPr>
          <p:cNvSpPr txBox="1">
            <a:spLocks/>
          </p:cNvSpPr>
          <p:nvPr/>
        </p:nvSpPr>
        <p:spPr>
          <a:xfrm>
            <a:off x="1524000" y="1122363"/>
            <a:ext cx="9144000" cy="2387600"/>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Udacity self driving car Engineer nanodegree program </a:t>
            </a:r>
            <a:br>
              <a:rPr lang="en-US" dirty="0"/>
            </a:br>
            <a:r>
              <a:rPr lang="en-US" dirty="0"/>
              <a:t>Chapter1-Computer Vision</a:t>
            </a:r>
          </a:p>
        </p:txBody>
      </p:sp>
      <p:sp>
        <p:nvSpPr>
          <p:cNvPr id="5" name="Subtitle 2">
            <a:extLst>
              <a:ext uri="{FF2B5EF4-FFF2-40B4-BE49-F238E27FC236}">
                <a16:creationId xmlns:a16="http://schemas.microsoft.com/office/drawing/2014/main" id="{6F62E5F3-3B08-42ED-BEEE-D68EE540FCE2}"/>
              </a:ext>
            </a:extLst>
          </p:cNvPr>
          <p:cNvSpPr txBox="1">
            <a:spLocks/>
          </p:cNvSpPr>
          <p:nvPr/>
        </p:nvSpPr>
        <p:spPr>
          <a:xfrm>
            <a:off x="1790330" y="3637549"/>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Document compiled by: Poluri Nikhil </a:t>
            </a:r>
            <a:r>
              <a:rPr lang="en-US" dirty="0" err="1"/>
              <a:t>Koundinya</a:t>
            </a:r>
            <a:endParaRPr lang="en-US" dirty="0"/>
          </a:p>
          <a:p>
            <a:r>
              <a:rPr lang="en-US" dirty="0"/>
              <a:t>THE MACHINE LEARNING WORKFLOW</a:t>
            </a:r>
          </a:p>
        </p:txBody>
      </p:sp>
    </p:spTree>
    <p:extLst>
      <p:ext uri="{BB962C8B-B14F-4D97-AF65-F5344CB8AC3E}">
        <p14:creationId xmlns:p14="http://schemas.microsoft.com/office/powerpoint/2010/main" val="17850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5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52130D-DC81-4E0B-88D5-282A09219665}"/>
              </a:ext>
            </a:extLst>
          </p:cNvPr>
          <p:cNvPicPr>
            <a:picLocks noChangeAspect="1"/>
          </p:cNvPicPr>
          <p:nvPr/>
        </p:nvPicPr>
        <p:blipFill>
          <a:blip r:embed="rId2"/>
          <a:stretch>
            <a:fillRect/>
          </a:stretch>
        </p:blipFill>
        <p:spPr>
          <a:xfrm>
            <a:off x="0" y="0"/>
            <a:ext cx="11802235" cy="3289550"/>
          </a:xfrm>
          <a:prstGeom prst="rect">
            <a:avLst/>
          </a:prstGeom>
        </p:spPr>
      </p:pic>
      <p:pic>
        <p:nvPicPr>
          <p:cNvPr id="9" name="Picture 8">
            <a:extLst>
              <a:ext uri="{FF2B5EF4-FFF2-40B4-BE49-F238E27FC236}">
                <a16:creationId xmlns:a16="http://schemas.microsoft.com/office/drawing/2014/main" id="{D675AED6-70E9-4CE8-97F4-8C0665143B90}"/>
              </a:ext>
            </a:extLst>
          </p:cNvPr>
          <p:cNvPicPr>
            <a:picLocks noChangeAspect="1"/>
          </p:cNvPicPr>
          <p:nvPr/>
        </p:nvPicPr>
        <p:blipFill>
          <a:blip r:embed="rId3"/>
          <a:stretch>
            <a:fillRect/>
          </a:stretch>
        </p:blipFill>
        <p:spPr>
          <a:xfrm>
            <a:off x="1" y="3429000"/>
            <a:ext cx="11802234" cy="3487669"/>
          </a:xfrm>
          <a:prstGeom prst="rect">
            <a:avLst/>
          </a:prstGeom>
        </p:spPr>
      </p:pic>
    </p:spTree>
    <p:extLst>
      <p:ext uri="{BB962C8B-B14F-4D97-AF65-F5344CB8AC3E}">
        <p14:creationId xmlns:p14="http://schemas.microsoft.com/office/powerpoint/2010/main" val="448791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2DF47E-9B16-4405-8663-F993D7D88611}"/>
              </a:ext>
            </a:extLst>
          </p:cNvPr>
          <p:cNvPicPr>
            <a:picLocks noGrp="1" noChangeAspect="1"/>
          </p:cNvPicPr>
          <p:nvPr>
            <p:ph idx="1"/>
          </p:nvPr>
        </p:nvPicPr>
        <p:blipFill>
          <a:blip r:embed="rId2"/>
          <a:stretch>
            <a:fillRect/>
          </a:stretch>
        </p:blipFill>
        <p:spPr>
          <a:xfrm>
            <a:off x="0" y="-264160"/>
            <a:ext cx="8524240" cy="3323385"/>
          </a:xfrm>
          <a:prstGeom prst="rect">
            <a:avLst/>
          </a:prstGeom>
        </p:spPr>
      </p:pic>
      <p:pic>
        <p:nvPicPr>
          <p:cNvPr id="7" name="Picture 6">
            <a:extLst>
              <a:ext uri="{FF2B5EF4-FFF2-40B4-BE49-F238E27FC236}">
                <a16:creationId xmlns:a16="http://schemas.microsoft.com/office/drawing/2014/main" id="{A5EEBE21-B5E5-4FE6-A2FD-00D89F582A7A}"/>
              </a:ext>
            </a:extLst>
          </p:cNvPr>
          <p:cNvPicPr>
            <a:picLocks noChangeAspect="1"/>
          </p:cNvPicPr>
          <p:nvPr/>
        </p:nvPicPr>
        <p:blipFill>
          <a:blip r:embed="rId3"/>
          <a:stretch>
            <a:fillRect/>
          </a:stretch>
        </p:blipFill>
        <p:spPr>
          <a:xfrm>
            <a:off x="133567" y="3253888"/>
            <a:ext cx="11924865" cy="3529077"/>
          </a:xfrm>
          <a:prstGeom prst="rect">
            <a:avLst/>
          </a:prstGeom>
        </p:spPr>
      </p:pic>
    </p:spTree>
    <p:extLst>
      <p:ext uri="{BB962C8B-B14F-4D97-AF65-F5344CB8AC3E}">
        <p14:creationId xmlns:p14="http://schemas.microsoft.com/office/powerpoint/2010/main" val="3765120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B8100C-F6CA-496F-BCD3-2D33A8B22009}"/>
              </a:ext>
            </a:extLst>
          </p:cNvPr>
          <p:cNvPicPr>
            <a:picLocks noChangeAspect="1"/>
          </p:cNvPicPr>
          <p:nvPr/>
        </p:nvPicPr>
        <p:blipFill>
          <a:blip r:embed="rId2"/>
          <a:stretch>
            <a:fillRect/>
          </a:stretch>
        </p:blipFill>
        <p:spPr>
          <a:xfrm>
            <a:off x="0" y="0"/>
            <a:ext cx="8972550" cy="3409950"/>
          </a:xfrm>
          <a:prstGeom prst="rect">
            <a:avLst/>
          </a:prstGeom>
        </p:spPr>
      </p:pic>
      <p:pic>
        <p:nvPicPr>
          <p:cNvPr id="9" name="Picture 8">
            <a:extLst>
              <a:ext uri="{FF2B5EF4-FFF2-40B4-BE49-F238E27FC236}">
                <a16:creationId xmlns:a16="http://schemas.microsoft.com/office/drawing/2014/main" id="{5EBD5136-1125-4F36-B6F2-E44DF3E8142C}"/>
              </a:ext>
            </a:extLst>
          </p:cNvPr>
          <p:cNvPicPr>
            <a:picLocks noChangeAspect="1"/>
          </p:cNvPicPr>
          <p:nvPr/>
        </p:nvPicPr>
        <p:blipFill>
          <a:blip r:embed="rId3"/>
          <a:stretch>
            <a:fillRect/>
          </a:stretch>
        </p:blipFill>
        <p:spPr>
          <a:xfrm>
            <a:off x="238125" y="3352800"/>
            <a:ext cx="9086850" cy="3505200"/>
          </a:xfrm>
          <a:prstGeom prst="rect">
            <a:avLst/>
          </a:prstGeom>
        </p:spPr>
      </p:pic>
    </p:spTree>
    <p:extLst>
      <p:ext uri="{BB962C8B-B14F-4D97-AF65-F5344CB8AC3E}">
        <p14:creationId xmlns:p14="http://schemas.microsoft.com/office/powerpoint/2010/main" val="488119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90733D-0D02-495E-8B75-8D2BD2E68486}"/>
              </a:ext>
            </a:extLst>
          </p:cNvPr>
          <p:cNvPicPr>
            <a:picLocks noChangeAspect="1"/>
          </p:cNvPicPr>
          <p:nvPr/>
        </p:nvPicPr>
        <p:blipFill>
          <a:blip r:embed="rId2"/>
          <a:stretch>
            <a:fillRect/>
          </a:stretch>
        </p:blipFill>
        <p:spPr>
          <a:xfrm>
            <a:off x="0" y="-20320"/>
            <a:ext cx="9191625" cy="3600450"/>
          </a:xfrm>
          <a:prstGeom prst="rect">
            <a:avLst/>
          </a:prstGeom>
        </p:spPr>
      </p:pic>
      <p:pic>
        <p:nvPicPr>
          <p:cNvPr id="9" name="Picture 8">
            <a:extLst>
              <a:ext uri="{FF2B5EF4-FFF2-40B4-BE49-F238E27FC236}">
                <a16:creationId xmlns:a16="http://schemas.microsoft.com/office/drawing/2014/main" id="{CD6C7589-AEA8-4240-B9BB-432EF6F3DEEA}"/>
              </a:ext>
            </a:extLst>
          </p:cNvPr>
          <p:cNvPicPr>
            <a:picLocks noChangeAspect="1"/>
          </p:cNvPicPr>
          <p:nvPr/>
        </p:nvPicPr>
        <p:blipFill>
          <a:blip r:embed="rId3"/>
          <a:stretch>
            <a:fillRect/>
          </a:stretch>
        </p:blipFill>
        <p:spPr>
          <a:xfrm>
            <a:off x="200977" y="4704080"/>
            <a:ext cx="9075103" cy="2032000"/>
          </a:xfrm>
          <a:prstGeom prst="rect">
            <a:avLst/>
          </a:prstGeom>
        </p:spPr>
      </p:pic>
      <p:sp>
        <p:nvSpPr>
          <p:cNvPr id="10" name="TextBox 9">
            <a:extLst>
              <a:ext uri="{FF2B5EF4-FFF2-40B4-BE49-F238E27FC236}">
                <a16:creationId xmlns:a16="http://schemas.microsoft.com/office/drawing/2014/main" id="{2CAA18DA-035F-4286-BFDF-F7FE5B3B65B2}"/>
              </a:ext>
            </a:extLst>
          </p:cNvPr>
          <p:cNvSpPr txBox="1"/>
          <p:nvPr/>
        </p:nvSpPr>
        <p:spPr>
          <a:xfrm>
            <a:off x="1280160" y="619760"/>
            <a:ext cx="3180080" cy="646331"/>
          </a:xfrm>
          <a:prstGeom prst="rect">
            <a:avLst/>
          </a:prstGeom>
          <a:noFill/>
        </p:spPr>
        <p:txBody>
          <a:bodyPr wrap="square" rtlCol="0">
            <a:spAutoFit/>
          </a:bodyPr>
          <a:lstStyle/>
          <a:p>
            <a:r>
              <a:rPr lang="en-US" dirty="0"/>
              <a:t>The image has a burger and algorithm detected a burger</a:t>
            </a:r>
          </a:p>
        </p:txBody>
      </p:sp>
      <p:sp>
        <p:nvSpPr>
          <p:cNvPr id="11" name="TextBox 10">
            <a:extLst>
              <a:ext uri="{FF2B5EF4-FFF2-40B4-BE49-F238E27FC236}">
                <a16:creationId xmlns:a16="http://schemas.microsoft.com/office/drawing/2014/main" id="{F9702457-644B-496D-9D3E-009C6AA18181}"/>
              </a:ext>
            </a:extLst>
          </p:cNvPr>
          <p:cNvSpPr txBox="1"/>
          <p:nvPr/>
        </p:nvSpPr>
        <p:spPr>
          <a:xfrm>
            <a:off x="6217920" y="619759"/>
            <a:ext cx="3180080" cy="646331"/>
          </a:xfrm>
          <a:prstGeom prst="rect">
            <a:avLst/>
          </a:prstGeom>
          <a:noFill/>
        </p:spPr>
        <p:txBody>
          <a:bodyPr wrap="square" rtlCol="0">
            <a:spAutoFit/>
          </a:bodyPr>
          <a:lstStyle/>
          <a:p>
            <a:r>
              <a:rPr lang="en-US" dirty="0"/>
              <a:t>The image has a hot- dog but the algorithm detected a burger</a:t>
            </a:r>
          </a:p>
        </p:txBody>
      </p:sp>
      <p:sp>
        <p:nvSpPr>
          <p:cNvPr id="12" name="TextBox 11">
            <a:extLst>
              <a:ext uri="{FF2B5EF4-FFF2-40B4-BE49-F238E27FC236}">
                <a16:creationId xmlns:a16="http://schemas.microsoft.com/office/drawing/2014/main" id="{50513F39-76F9-43A5-9EBD-1D5B4F3B5C32}"/>
              </a:ext>
            </a:extLst>
          </p:cNvPr>
          <p:cNvSpPr txBox="1"/>
          <p:nvPr/>
        </p:nvSpPr>
        <p:spPr>
          <a:xfrm>
            <a:off x="335280" y="3429000"/>
            <a:ext cx="3698240" cy="646331"/>
          </a:xfrm>
          <a:prstGeom prst="rect">
            <a:avLst/>
          </a:prstGeom>
          <a:noFill/>
        </p:spPr>
        <p:txBody>
          <a:bodyPr wrap="square" rtlCol="0">
            <a:spAutoFit/>
          </a:bodyPr>
          <a:lstStyle/>
          <a:p>
            <a:r>
              <a:rPr lang="en-US" dirty="0"/>
              <a:t>The image has a burger and algorithm classifies it as Not burger</a:t>
            </a:r>
          </a:p>
        </p:txBody>
      </p:sp>
      <p:sp>
        <p:nvSpPr>
          <p:cNvPr id="13" name="TextBox 12">
            <a:extLst>
              <a:ext uri="{FF2B5EF4-FFF2-40B4-BE49-F238E27FC236}">
                <a16:creationId xmlns:a16="http://schemas.microsoft.com/office/drawing/2014/main" id="{7403B0E3-C0E8-4DE2-985C-212295ADDE35}"/>
              </a:ext>
            </a:extLst>
          </p:cNvPr>
          <p:cNvSpPr txBox="1"/>
          <p:nvPr/>
        </p:nvSpPr>
        <p:spPr>
          <a:xfrm>
            <a:off x="6309362" y="3432810"/>
            <a:ext cx="3698240" cy="923330"/>
          </a:xfrm>
          <a:prstGeom prst="rect">
            <a:avLst/>
          </a:prstGeom>
          <a:noFill/>
        </p:spPr>
        <p:txBody>
          <a:bodyPr wrap="square" rtlCol="0">
            <a:spAutoFit/>
          </a:bodyPr>
          <a:lstStyle/>
          <a:p>
            <a:r>
              <a:rPr lang="en-US" dirty="0"/>
              <a:t>The image has a dog and the algorithm does not classify it as burger</a:t>
            </a:r>
          </a:p>
        </p:txBody>
      </p:sp>
    </p:spTree>
    <p:extLst>
      <p:ext uri="{BB962C8B-B14F-4D97-AF65-F5344CB8AC3E}">
        <p14:creationId xmlns:p14="http://schemas.microsoft.com/office/powerpoint/2010/main" val="3285959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6F9B53-3945-4861-B8EE-D89F1F2DB200}"/>
              </a:ext>
            </a:extLst>
          </p:cNvPr>
          <p:cNvPicPr>
            <a:picLocks noChangeAspect="1"/>
          </p:cNvPicPr>
          <p:nvPr/>
        </p:nvPicPr>
        <p:blipFill>
          <a:blip r:embed="rId2"/>
          <a:stretch>
            <a:fillRect/>
          </a:stretch>
        </p:blipFill>
        <p:spPr>
          <a:xfrm>
            <a:off x="0" y="0"/>
            <a:ext cx="9229725" cy="3600450"/>
          </a:xfrm>
          <a:prstGeom prst="rect">
            <a:avLst/>
          </a:prstGeom>
        </p:spPr>
      </p:pic>
      <p:pic>
        <p:nvPicPr>
          <p:cNvPr id="7" name="Picture 6">
            <a:extLst>
              <a:ext uri="{FF2B5EF4-FFF2-40B4-BE49-F238E27FC236}">
                <a16:creationId xmlns:a16="http://schemas.microsoft.com/office/drawing/2014/main" id="{DC98BD9C-E2F5-412F-90E2-1469C05DE347}"/>
              </a:ext>
            </a:extLst>
          </p:cNvPr>
          <p:cNvPicPr>
            <a:picLocks noChangeAspect="1"/>
          </p:cNvPicPr>
          <p:nvPr/>
        </p:nvPicPr>
        <p:blipFill>
          <a:blip r:embed="rId3"/>
          <a:stretch>
            <a:fillRect/>
          </a:stretch>
        </p:blipFill>
        <p:spPr>
          <a:xfrm>
            <a:off x="3839844" y="3871594"/>
            <a:ext cx="4095116" cy="2336165"/>
          </a:xfrm>
          <a:prstGeom prst="rect">
            <a:avLst/>
          </a:prstGeom>
        </p:spPr>
      </p:pic>
      <p:sp>
        <p:nvSpPr>
          <p:cNvPr id="8" name="TextBox 7">
            <a:extLst>
              <a:ext uri="{FF2B5EF4-FFF2-40B4-BE49-F238E27FC236}">
                <a16:creationId xmlns:a16="http://schemas.microsoft.com/office/drawing/2014/main" id="{E086D8FD-CE02-4C8F-BBC4-44BD1DA1A019}"/>
              </a:ext>
            </a:extLst>
          </p:cNvPr>
          <p:cNvSpPr txBox="1"/>
          <p:nvPr/>
        </p:nvSpPr>
        <p:spPr>
          <a:xfrm>
            <a:off x="335280" y="4855010"/>
            <a:ext cx="3139440" cy="461665"/>
          </a:xfrm>
          <a:prstGeom prst="rect">
            <a:avLst/>
          </a:prstGeom>
          <a:noFill/>
        </p:spPr>
        <p:txBody>
          <a:bodyPr wrap="square" rtlCol="0">
            <a:spAutoFit/>
          </a:bodyPr>
          <a:lstStyle/>
          <a:p>
            <a:r>
              <a:rPr lang="en-US" sz="2400" b="1" dirty="0"/>
              <a:t>CONFUSION MATRIX</a:t>
            </a:r>
          </a:p>
        </p:txBody>
      </p:sp>
    </p:spTree>
    <p:extLst>
      <p:ext uri="{BB962C8B-B14F-4D97-AF65-F5344CB8AC3E}">
        <p14:creationId xmlns:p14="http://schemas.microsoft.com/office/powerpoint/2010/main" val="217510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85FCDDC-9DEA-48D3-B59A-F9405B05F459}"/>
              </a:ext>
            </a:extLst>
          </p:cNvPr>
          <p:cNvSpPr>
            <a:spLocks noChangeArrowheads="1"/>
          </p:cNvSpPr>
          <p:nvPr/>
        </p:nvSpPr>
        <p:spPr bwMode="auto">
          <a:xfrm>
            <a:off x="0" y="0"/>
            <a:ext cx="12192000" cy="12618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B0B0B"/>
                </a:solidFill>
                <a:effectLst/>
                <a:ea typeface="Open Sans" panose="020B0606030504020204"/>
              </a:rPr>
              <a:t>Precision:</a:t>
            </a:r>
            <a:r>
              <a:rPr kumimoji="0" lang="en-US" altLang="en-US" sz="1600" b="0" i="0" u="none" strike="noStrike" cap="none" normalizeH="0" baseline="0" dirty="0">
                <a:ln>
                  <a:noFill/>
                </a:ln>
                <a:solidFill>
                  <a:srgbClr val="0B0B0B"/>
                </a:solidFill>
                <a:effectLst/>
                <a:ea typeface="Open Sans" panose="020B0606030504020204"/>
              </a:rPr>
              <a:t> Of the elements classified as a particular class, how many did we get right? For example, we classified 6 images as containing burgers and only 5 of them actually contain a burger. The precision is </a:t>
            </a:r>
            <a:r>
              <a:rPr kumimoji="0" lang="en-US" altLang="en-US" sz="1600" b="0" i="0" u="none" strike="noStrike" cap="none" normalizeH="0" baseline="0" dirty="0">
                <a:ln>
                  <a:noFill/>
                </a:ln>
                <a:solidFill>
                  <a:schemeClr val="tx1"/>
                </a:solidFill>
                <a:effectLst/>
                <a:latin typeface="Arial Unicode MS"/>
                <a:ea typeface="var(--chakra-fonts-mono)"/>
              </a:rPr>
              <a:t>5/6</a:t>
            </a:r>
            <a:r>
              <a:rPr kumimoji="0" lang="en-US" altLang="en-US" sz="1600" b="0" i="0" u="none" strike="noStrike" cap="none" normalizeH="0" baseline="0" dirty="0">
                <a:ln>
                  <a:noFill/>
                </a:ln>
                <a:solidFill>
                  <a:srgbClr val="0B0B0B"/>
                </a:solidFill>
                <a:effectLst/>
                <a:ea typeface="Open Sans" panose="020B0606030504020204"/>
              </a:rPr>
              <a:t>.</a:t>
            </a:r>
            <a:r>
              <a:rPr kumimoji="0" lang="en-US" altLang="en-US" sz="1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8E3761A-F972-4933-917C-C689A56F1BD2}"/>
              </a:ext>
            </a:extLst>
          </p:cNvPr>
          <p:cNvSpPr>
            <a:spLocks noChangeArrowheads="1"/>
          </p:cNvSpPr>
          <p:nvPr/>
        </p:nvSpPr>
        <p:spPr bwMode="auto">
          <a:xfrm>
            <a:off x="0" y="1484881"/>
            <a:ext cx="11896344"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B0B0B"/>
                </a:solidFill>
                <a:effectLst/>
                <a:ea typeface="Open Sans" panose="020B0606030504020204"/>
              </a:rPr>
              <a:t>Recall:</a:t>
            </a:r>
            <a:r>
              <a:rPr kumimoji="0" lang="en-US" altLang="en-US" b="0" i="0" u="none" strike="noStrike" cap="none" normalizeH="0" baseline="0" dirty="0">
                <a:ln>
                  <a:noFill/>
                </a:ln>
                <a:solidFill>
                  <a:srgbClr val="0B0B0B"/>
                </a:solidFill>
                <a:effectLst/>
                <a:ea typeface="Open Sans" panose="020B0606030504020204"/>
              </a:rPr>
              <a:t> The number of images classified correctly divided by the total number of images. For example, we have 40 images of burgers and we classified 15 of them correctly. The recall is </a:t>
            </a:r>
            <a:r>
              <a:rPr kumimoji="0" lang="en-US" altLang="en-US" b="0" i="0" u="none" strike="noStrike" cap="none" normalizeH="0" baseline="0" dirty="0">
                <a:ln>
                  <a:noFill/>
                </a:ln>
                <a:solidFill>
                  <a:schemeClr val="tx1"/>
                </a:solidFill>
                <a:effectLst/>
                <a:latin typeface="Arial Unicode MS"/>
                <a:ea typeface="var(--chakra-fonts-mono)"/>
              </a:rPr>
              <a:t>15/40</a:t>
            </a:r>
            <a:r>
              <a:rPr kumimoji="0" lang="en-US" altLang="en-US" b="0" i="0" u="none" strike="noStrike" cap="none" normalizeH="0" baseline="0" dirty="0">
                <a:ln>
                  <a:noFill/>
                </a:ln>
                <a:solidFill>
                  <a:srgbClr val="0B0B0B"/>
                </a:solidFill>
                <a:effectLst/>
                <a:ea typeface="Open Sans" panose="020B0606030504020204"/>
              </a:rPr>
              <a:t>.</a:t>
            </a:r>
            <a:r>
              <a:rPr kumimoji="0" lang="en-US" altLang="en-US" sz="1050" b="0" i="0" u="none" strike="noStrike" cap="none" normalizeH="0" baseline="0" dirty="0">
                <a:ln>
                  <a:noFill/>
                </a:ln>
                <a:solidFill>
                  <a:schemeClr val="tx1"/>
                </a:solidFill>
                <a:effectLst/>
                <a:latin typeface="Arial" panose="020B0604020202020204" pitchFamily="34"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8" name="正方形/長方形 7">
            <a:extLst>
              <a:ext uri="{FF2B5EF4-FFF2-40B4-BE49-F238E27FC236}">
                <a16:creationId xmlns:a16="http://schemas.microsoft.com/office/drawing/2014/main" id="{53F90025-8C88-4489-B81D-639E1A3B2F7D}"/>
              </a:ext>
            </a:extLst>
          </p:cNvPr>
          <p:cNvSpPr/>
          <p:nvPr/>
        </p:nvSpPr>
        <p:spPr>
          <a:xfrm>
            <a:off x="65532" y="2953450"/>
            <a:ext cx="12060936" cy="646331"/>
          </a:xfrm>
          <a:prstGeom prst="rect">
            <a:avLst/>
          </a:prstGeom>
        </p:spPr>
        <p:txBody>
          <a:bodyPr wrap="square">
            <a:spAutoFit/>
          </a:bodyPr>
          <a:lstStyle/>
          <a:p>
            <a:r>
              <a:rPr lang="en-IN" b="0" i="0" dirty="0">
                <a:solidFill>
                  <a:srgbClr val="0B0B0B"/>
                </a:solidFill>
                <a:effectLst/>
                <a:latin typeface="Open Sans" panose="020B0606030504020204"/>
              </a:rPr>
              <a:t>We use the same definitions of precision and recall for object detection but instead we consider the number of instances of an object per image.</a:t>
            </a:r>
            <a:endParaRPr lang="en-IN" dirty="0"/>
          </a:p>
        </p:txBody>
      </p:sp>
      <p:sp>
        <p:nvSpPr>
          <p:cNvPr id="9" name="正方形/長方形 8">
            <a:extLst>
              <a:ext uri="{FF2B5EF4-FFF2-40B4-BE49-F238E27FC236}">
                <a16:creationId xmlns:a16="http://schemas.microsoft.com/office/drawing/2014/main" id="{FC1844F3-C7A7-4675-B20C-383B51D71158}"/>
              </a:ext>
            </a:extLst>
          </p:cNvPr>
          <p:cNvSpPr/>
          <p:nvPr/>
        </p:nvSpPr>
        <p:spPr>
          <a:xfrm>
            <a:off x="0" y="3928858"/>
            <a:ext cx="12060936" cy="646331"/>
          </a:xfrm>
          <a:prstGeom prst="rect">
            <a:avLst/>
          </a:prstGeom>
        </p:spPr>
        <p:txBody>
          <a:bodyPr wrap="square">
            <a:spAutoFit/>
          </a:bodyPr>
          <a:lstStyle/>
          <a:p>
            <a:r>
              <a:rPr lang="en-IN" b="1" i="0" dirty="0">
                <a:solidFill>
                  <a:srgbClr val="0B0B0B"/>
                </a:solidFill>
                <a:effectLst/>
                <a:latin typeface="Open Sans" panose="020B0606030504020204"/>
              </a:rPr>
              <a:t>Accuracy:</a:t>
            </a:r>
            <a:r>
              <a:rPr lang="en-IN" b="0" i="0" dirty="0">
                <a:solidFill>
                  <a:srgbClr val="0B0B0B"/>
                </a:solidFill>
                <a:effectLst/>
                <a:latin typeface="Open Sans" panose="020B0606030504020204"/>
              </a:rPr>
              <a:t> (Only for classification problems) The number of correctly classified images over the total number of images.</a:t>
            </a:r>
            <a:endParaRPr lang="en-IN" dirty="0"/>
          </a:p>
        </p:txBody>
      </p:sp>
      <p:pic>
        <p:nvPicPr>
          <p:cNvPr id="10" name="図 9">
            <a:extLst>
              <a:ext uri="{FF2B5EF4-FFF2-40B4-BE49-F238E27FC236}">
                <a16:creationId xmlns:a16="http://schemas.microsoft.com/office/drawing/2014/main" id="{71E94C55-E3CC-4024-B764-32223ABBC82A}"/>
              </a:ext>
            </a:extLst>
          </p:cNvPr>
          <p:cNvPicPr>
            <a:picLocks noChangeAspect="1"/>
          </p:cNvPicPr>
          <p:nvPr/>
        </p:nvPicPr>
        <p:blipFill>
          <a:blip r:embed="rId2"/>
          <a:stretch>
            <a:fillRect/>
          </a:stretch>
        </p:blipFill>
        <p:spPr>
          <a:xfrm>
            <a:off x="4385500" y="745081"/>
            <a:ext cx="2085975" cy="647700"/>
          </a:xfrm>
          <a:prstGeom prst="rect">
            <a:avLst/>
          </a:prstGeom>
        </p:spPr>
      </p:pic>
      <p:pic>
        <p:nvPicPr>
          <p:cNvPr id="11" name="図 10">
            <a:extLst>
              <a:ext uri="{FF2B5EF4-FFF2-40B4-BE49-F238E27FC236}">
                <a16:creationId xmlns:a16="http://schemas.microsoft.com/office/drawing/2014/main" id="{84F2372C-EE20-4953-AE5F-9EA1BD608C95}"/>
              </a:ext>
            </a:extLst>
          </p:cNvPr>
          <p:cNvPicPr>
            <a:picLocks noChangeAspect="1"/>
          </p:cNvPicPr>
          <p:nvPr/>
        </p:nvPicPr>
        <p:blipFill>
          <a:blip r:embed="rId3"/>
          <a:stretch>
            <a:fillRect/>
          </a:stretch>
        </p:blipFill>
        <p:spPr>
          <a:xfrm>
            <a:off x="4633150" y="2182578"/>
            <a:ext cx="1838325" cy="752475"/>
          </a:xfrm>
          <a:prstGeom prst="rect">
            <a:avLst/>
          </a:prstGeom>
        </p:spPr>
      </p:pic>
      <p:pic>
        <p:nvPicPr>
          <p:cNvPr id="12" name="図 11">
            <a:extLst>
              <a:ext uri="{FF2B5EF4-FFF2-40B4-BE49-F238E27FC236}">
                <a16:creationId xmlns:a16="http://schemas.microsoft.com/office/drawing/2014/main" id="{BED5A8C8-BDE4-4877-82F1-EA0C082910A2}"/>
              </a:ext>
            </a:extLst>
          </p:cNvPr>
          <p:cNvPicPr>
            <a:picLocks noChangeAspect="1"/>
          </p:cNvPicPr>
          <p:nvPr/>
        </p:nvPicPr>
        <p:blipFill>
          <a:blip r:embed="rId4"/>
          <a:stretch>
            <a:fillRect/>
          </a:stretch>
        </p:blipFill>
        <p:spPr>
          <a:xfrm>
            <a:off x="4481322" y="4566128"/>
            <a:ext cx="2933700" cy="676275"/>
          </a:xfrm>
          <a:prstGeom prst="rect">
            <a:avLst/>
          </a:prstGeom>
        </p:spPr>
      </p:pic>
    </p:spTree>
    <p:extLst>
      <p:ext uri="{BB962C8B-B14F-4D97-AF65-F5344CB8AC3E}">
        <p14:creationId xmlns:p14="http://schemas.microsoft.com/office/powerpoint/2010/main" val="2017380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3F864-AA4E-4AFA-A2C7-656C38933F0D}"/>
              </a:ext>
            </a:extLst>
          </p:cNvPr>
          <p:cNvPicPr>
            <a:picLocks noChangeAspect="1"/>
          </p:cNvPicPr>
          <p:nvPr/>
        </p:nvPicPr>
        <p:blipFill>
          <a:blip r:embed="rId2"/>
          <a:stretch>
            <a:fillRect/>
          </a:stretch>
        </p:blipFill>
        <p:spPr>
          <a:xfrm>
            <a:off x="280987" y="185737"/>
            <a:ext cx="11433493" cy="6376911"/>
          </a:xfrm>
          <a:prstGeom prst="rect">
            <a:avLst/>
          </a:prstGeom>
        </p:spPr>
      </p:pic>
    </p:spTree>
    <p:extLst>
      <p:ext uri="{BB962C8B-B14F-4D97-AF65-F5344CB8AC3E}">
        <p14:creationId xmlns:p14="http://schemas.microsoft.com/office/powerpoint/2010/main" val="635576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4535C-B21E-4BA6-ACFF-C29A0CABEBFC}"/>
              </a:ext>
            </a:extLst>
          </p:cNvPr>
          <p:cNvPicPr>
            <a:picLocks noChangeAspect="1"/>
          </p:cNvPicPr>
          <p:nvPr/>
        </p:nvPicPr>
        <p:blipFill>
          <a:blip r:embed="rId2"/>
          <a:stretch>
            <a:fillRect/>
          </a:stretch>
        </p:blipFill>
        <p:spPr>
          <a:xfrm>
            <a:off x="195897" y="244475"/>
            <a:ext cx="11210925" cy="5048250"/>
          </a:xfrm>
          <a:prstGeom prst="rect">
            <a:avLst/>
          </a:prstGeom>
        </p:spPr>
      </p:pic>
    </p:spTree>
    <p:extLst>
      <p:ext uri="{BB962C8B-B14F-4D97-AF65-F5344CB8AC3E}">
        <p14:creationId xmlns:p14="http://schemas.microsoft.com/office/powerpoint/2010/main" val="1684831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4FD13-7BFC-4834-BBCF-886BBB1A7070}"/>
              </a:ext>
            </a:extLst>
          </p:cNvPr>
          <p:cNvPicPr>
            <a:picLocks noChangeAspect="1"/>
          </p:cNvPicPr>
          <p:nvPr/>
        </p:nvPicPr>
        <p:blipFill>
          <a:blip r:embed="rId2"/>
          <a:stretch>
            <a:fillRect/>
          </a:stretch>
        </p:blipFill>
        <p:spPr>
          <a:xfrm>
            <a:off x="171450" y="385762"/>
            <a:ext cx="11849100" cy="5172075"/>
          </a:xfrm>
          <a:prstGeom prst="rect">
            <a:avLst/>
          </a:prstGeom>
        </p:spPr>
      </p:pic>
    </p:spTree>
    <p:extLst>
      <p:ext uri="{BB962C8B-B14F-4D97-AF65-F5344CB8AC3E}">
        <p14:creationId xmlns:p14="http://schemas.microsoft.com/office/powerpoint/2010/main" val="679328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F4768-6E9B-4D9D-AE31-1F09C34C224F}"/>
              </a:ext>
            </a:extLst>
          </p:cNvPr>
          <p:cNvPicPr>
            <a:picLocks noChangeAspect="1"/>
          </p:cNvPicPr>
          <p:nvPr/>
        </p:nvPicPr>
        <p:blipFill>
          <a:blip r:embed="rId2"/>
          <a:stretch>
            <a:fillRect/>
          </a:stretch>
        </p:blipFill>
        <p:spPr>
          <a:xfrm>
            <a:off x="0" y="2011680"/>
            <a:ext cx="7165946" cy="2877006"/>
          </a:xfrm>
          <a:prstGeom prst="rect">
            <a:avLst/>
          </a:prstGeom>
        </p:spPr>
      </p:pic>
      <p:sp>
        <p:nvSpPr>
          <p:cNvPr id="6" name="TextBox 5">
            <a:extLst>
              <a:ext uri="{FF2B5EF4-FFF2-40B4-BE49-F238E27FC236}">
                <a16:creationId xmlns:a16="http://schemas.microsoft.com/office/drawing/2014/main" id="{7FEEF5BE-A9E8-4F34-9AE5-1D5FA3EBDEE7}"/>
              </a:ext>
            </a:extLst>
          </p:cNvPr>
          <p:cNvSpPr txBox="1"/>
          <p:nvPr/>
        </p:nvSpPr>
        <p:spPr>
          <a:xfrm>
            <a:off x="0" y="4180840"/>
            <a:ext cx="1859280" cy="1200329"/>
          </a:xfrm>
          <a:prstGeom prst="rect">
            <a:avLst/>
          </a:prstGeom>
          <a:noFill/>
        </p:spPr>
        <p:txBody>
          <a:bodyPr wrap="square" rtlCol="0">
            <a:spAutoFit/>
          </a:bodyPr>
          <a:lstStyle/>
          <a:p>
            <a:r>
              <a:rPr lang="en-US" dirty="0"/>
              <a:t>Image has a “burger” and  burger is predicted</a:t>
            </a:r>
          </a:p>
        </p:txBody>
      </p:sp>
      <p:sp>
        <p:nvSpPr>
          <p:cNvPr id="7" name="TextBox 6">
            <a:extLst>
              <a:ext uri="{FF2B5EF4-FFF2-40B4-BE49-F238E27FC236}">
                <a16:creationId xmlns:a16="http://schemas.microsoft.com/office/drawing/2014/main" id="{A6C10293-CF0D-4C8E-AA9C-50EDA38CBDA6}"/>
              </a:ext>
            </a:extLst>
          </p:cNvPr>
          <p:cNvSpPr txBox="1"/>
          <p:nvPr/>
        </p:nvSpPr>
        <p:spPr>
          <a:xfrm>
            <a:off x="1485294" y="4180840"/>
            <a:ext cx="1593186" cy="1200329"/>
          </a:xfrm>
          <a:prstGeom prst="rect">
            <a:avLst/>
          </a:prstGeom>
          <a:noFill/>
        </p:spPr>
        <p:txBody>
          <a:bodyPr wrap="square" rtlCol="0">
            <a:spAutoFit/>
          </a:bodyPr>
          <a:lstStyle/>
          <a:p>
            <a:r>
              <a:rPr lang="en-US" dirty="0"/>
              <a:t>Image has a hot dog and  “Not burger” is predicted</a:t>
            </a:r>
          </a:p>
        </p:txBody>
      </p:sp>
      <p:sp>
        <p:nvSpPr>
          <p:cNvPr id="8" name="TextBox 7">
            <a:extLst>
              <a:ext uri="{FF2B5EF4-FFF2-40B4-BE49-F238E27FC236}">
                <a16:creationId xmlns:a16="http://schemas.microsoft.com/office/drawing/2014/main" id="{86DD4F7B-71E4-4EDA-B864-D1CE70571A03}"/>
              </a:ext>
            </a:extLst>
          </p:cNvPr>
          <p:cNvSpPr txBox="1"/>
          <p:nvPr/>
        </p:nvSpPr>
        <p:spPr>
          <a:xfrm>
            <a:off x="3078480" y="4211598"/>
            <a:ext cx="1485294" cy="1200329"/>
          </a:xfrm>
          <a:prstGeom prst="rect">
            <a:avLst/>
          </a:prstGeom>
          <a:noFill/>
        </p:spPr>
        <p:txBody>
          <a:bodyPr wrap="square" rtlCol="0">
            <a:spAutoFit/>
          </a:bodyPr>
          <a:lstStyle/>
          <a:p>
            <a:r>
              <a:rPr lang="en-US" dirty="0"/>
              <a:t>Image has a stake and a “burger” is predicted</a:t>
            </a:r>
          </a:p>
        </p:txBody>
      </p:sp>
      <p:sp>
        <p:nvSpPr>
          <p:cNvPr id="9" name="TextBox 8">
            <a:extLst>
              <a:ext uri="{FF2B5EF4-FFF2-40B4-BE49-F238E27FC236}">
                <a16:creationId xmlns:a16="http://schemas.microsoft.com/office/drawing/2014/main" id="{309F907C-27BD-4CAA-8BEB-4C4B9C34A52C}"/>
              </a:ext>
            </a:extLst>
          </p:cNvPr>
          <p:cNvSpPr txBox="1"/>
          <p:nvPr/>
        </p:nvSpPr>
        <p:spPr>
          <a:xfrm>
            <a:off x="0" y="5653870"/>
            <a:ext cx="5913120" cy="923330"/>
          </a:xfrm>
          <a:prstGeom prst="rect">
            <a:avLst/>
          </a:prstGeom>
          <a:noFill/>
        </p:spPr>
        <p:txBody>
          <a:bodyPr wrap="square" rtlCol="0">
            <a:spAutoFit/>
          </a:bodyPr>
          <a:lstStyle/>
          <a:p>
            <a:r>
              <a:rPr lang="en-US" dirty="0"/>
              <a:t>Therefore we have one TP, one TN and one FP. So, we can calculate using Precision, recall and accuracy using the formulas in the previous page.</a:t>
            </a:r>
          </a:p>
        </p:txBody>
      </p:sp>
      <p:sp>
        <p:nvSpPr>
          <p:cNvPr id="11" name="Rectangle 1">
            <a:extLst>
              <a:ext uri="{FF2B5EF4-FFF2-40B4-BE49-F238E27FC236}">
                <a16:creationId xmlns:a16="http://schemas.microsoft.com/office/drawing/2014/main" id="{0AA46D8D-E74C-44B5-8E73-8A4515003155}"/>
              </a:ext>
            </a:extLst>
          </p:cNvPr>
          <p:cNvSpPr>
            <a:spLocks noChangeArrowheads="1"/>
          </p:cNvSpPr>
          <p:nvPr/>
        </p:nvSpPr>
        <p:spPr bwMode="auto">
          <a:xfrm>
            <a:off x="1" y="-61554"/>
            <a:ext cx="11694160"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B0B0B"/>
                </a:solidFill>
                <a:effectLst/>
                <a:latin typeface="Open Sans" panose="020B0606030504020204" pitchFamily="34" charset="0"/>
                <a:cs typeface="Open Sans" panose="020B0606030504020204" pitchFamily="34" charset="0"/>
              </a:rPr>
              <a:t>Precision:</a:t>
            </a:r>
            <a:r>
              <a:rPr kumimoji="0" lang="en-US" altLang="en-US" sz="1600" b="0" i="0" u="none" strike="noStrike" cap="none" normalizeH="0" baseline="0" dirty="0">
                <a:ln>
                  <a:noFill/>
                </a:ln>
                <a:solidFill>
                  <a:srgbClr val="0B0B0B"/>
                </a:solidFill>
                <a:effectLst/>
                <a:latin typeface="Open Sans" panose="020B0606030504020204" pitchFamily="34" charset="0"/>
                <a:cs typeface="Open Sans" panose="020B0606030504020204" pitchFamily="34" charset="0"/>
              </a:rPr>
              <a:t> Of the elements classified as a particular class, how many did we get right? For example, we classified 6 images as containing burgers and only 5 of them actually contain a burger. The precision is </a:t>
            </a:r>
            <a:r>
              <a:rPr kumimoji="0" lang="en-US" altLang="en-US" sz="1600" b="0" i="0" u="none" strike="noStrike" cap="none" normalizeH="0" baseline="0" dirty="0">
                <a:ln>
                  <a:noFill/>
                </a:ln>
                <a:solidFill>
                  <a:schemeClr val="tx1"/>
                </a:solidFill>
                <a:effectLst/>
                <a:latin typeface="Arial Unicode MS"/>
                <a:ea typeface="var(--chakra-fonts-mono)"/>
              </a:rPr>
              <a:t>5/6</a:t>
            </a:r>
            <a:r>
              <a:rPr kumimoji="0" lang="en-US" altLang="en-US" sz="1600" b="0" i="0" u="none" strike="noStrike" cap="none" normalizeH="0" baseline="0" dirty="0">
                <a:ln>
                  <a:noFill/>
                </a:ln>
                <a:solidFill>
                  <a:srgbClr val="0B0B0B"/>
                </a:solidFill>
                <a:effectLst/>
                <a:latin typeface="Open Sans" panose="020B0606030504020204" pitchFamily="34" charset="0"/>
                <a:cs typeface="Open Sans" panose="020B0606030504020204" pitchFamily="34" charset="0"/>
              </a:rPr>
              <a:t>.</a:t>
            </a:r>
            <a:r>
              <a:rPr kumimoji="0" lang="en-US" altLang="en-US" sz="1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94F36532-BAFA-4452-AF48-8F86DF0BD59A}"/>
              </a:ext>
            </a:extLst>
          </p:cNvPr>
          <p:cNvSpPr>
            <a:spLocks noChangeArrowheads="1"/>
          </p:cNvSpPr>
          <p:nvPr/>
        </p:nvSpPr>
        <p:spPr bwMode="auto">
          <a:xfrm>
            <a:off x="-5080" y="522744"/>
            <a:ext cx="11836400"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0B0B0B"/>
                </a:solidFill>
                <a:latin typeface="Open Sans" panose="020B0606030504020204" pitchFamily="34" charset="0"/>
                <a:cs typeface="Open Sans" panose="020B0606030504020204" pitchFamily="34" charset="0"/>
              </a:rPr>
              <a:t>Recall: </a:t>
            </a:r>
            <a:r>
              <a:rPr lang="en-US" altLang="en-US" sz="1600" dirty="0">
                <a:solidFill>
                  <a:srgbClr val="0B0B0B"/>
                </a:solidFill>
                <a:latin typeface="Open Sans" panose="020B0606030504020204" pitchFamily="34" charset="0"/>
                <a:cs typeface="Open Sans" panose="020B0606030504020204" pitchFamily="34" charset="0"/>
              </a:rPr>
              <a:t>The number of images classified correctly divided by the total number of images. For example, we have 40 images of burgers and we classified 15 of them correctly. The recall is 15/40.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B0B0B"/>
              </a:solidFill>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600" b="1" dirty="0">
                <a:solidFill>
                  <a:srgbClr val="0B0B0B"/>
                </a:solidFill>
                <a:latin typeface="Open Sans" panose="020B0606030504020204" pitchFamily="34" charset="0"/>
                <a:cs typeface="Open Sans" panose="020B0606030504020204" pitchFamily="34" charset="0"/>
              </a:rPr>
              <a:t>Accuracy:</a:t>
            </a:r>
            <a:r>
              <a:rPr lang="en-US" sz="1600" dirty="0">
                <a:solidFill>
                  <a:srgbClr val="0B0B0B"/>
                </a:solidFill>
                <a:latin typeface="Open Sans" panose="020B0606030504020204" pitchFamily="34" charset="0"/>
                <a:cs typeface="Open Sans" panose="020B0606030504020204" pitchFamily="34" charset="0"/>
              </a:rPr>
              <a:t> (Only for classification problems) The number of correctly classified images over the total number of images</a:t>
            </a:r>
            <a:r>
              <a:rPr lang="en-US" sz="1200" dirty="0">
                <a:solidFill>
                  <a:srgbClr val="0B0B0B"/>
                </a:solidFill>
                <a:latin typeface="Open Sans" panose="020B0606030504020204" pitchFamily="34" charset="0"/>
                <a:cs typeface="Open Sans" panose="020B0606030504020204" pitchFamily="34" charset="0"/>
              </a:rPr>
              <a:t>.</a:t>
            </a:r>
            <a:endParaRPr lang="en-US" altLang="en-US" sz="1200" dirty="0">
              <a:solidFill>
                <a:srgbClr val="0B0B0B"/>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290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b="1" kern="1200">
                <a:solidFill>
                  <a:schemeClr val="tx1"/>
                </a:solidFill>
                <a:latin typeface="+mj-lt"/>
                <a:ea typeface="+mj-ea"/>
                <a:cs typeface="+mj-cs"/>
              </a:rPr>
              <a:t>2- The ML Workflow</a:t>
            </a:r>
          </a:p>
        </p:txBody>
      </p:sp>
    </p:spTree>
    <p:extLst>
      <p:ext uri="{BB962C8B-B14F-4D97-AF65-F5344CB8AC3E}">
        <p14:creationId xmlns:p14="http://schemas.microsoft.com/office/powerpoint/2010/main" val="94166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E19B73-0DCC-4849-9FBE-1A3B5CDFBE84}"/>
              </a:ext>
            </a:extLst>
          </p:cNvPr>
          <p:cNvPicPr>
            <a:picLocks noChangeAspect="1"/>
          </p:cNvPicPr>
          <p:nvPr/>
        </p:nvPicPr>
        <p:blipFill>
          <a:blip r:embed="rId2"/>
          <a:stretch>
            <a:fillRect/>
          </a:stretch>
        </p:blipFill>
        <p:spPr>
          <a:xfrm>
            <a:off x="0" y="237763"/>
            <a:ext cx="8351520" cy="4347571"/>
          </a:xfrm>
          <a:prstGeom prst="rect">
            <a:avLst/>
          </a:prstGeom>
        </p:spPr>
      </p:pic>
      <p:sp>
        <p:nvSpPr>
          <p:cNvPr id="4" name="TextBox 3">
            <a:extLst>
              <a:ext uri="{FF2B5EF4-FFF2-40B4-BE49-F238E27FC236}">
                <a16:creationId xmlns:a16="http://schemas.microsoft.com/office/drawing/2014/main" id="{4D77B091-6013-4BAB-89F2-EF9BC1327D76}"/>
              </a:ext>
            </a:extLst>
          </p:cNvPr>
          <p:cNvSpPr txBox="1"/>
          <p:nvPr/>
        </p:nvSpPr>
        <p:spPr>
          <a:xfrm>
            <a:off x="203200" y="4826000"/>
            <a:ext cx="4165600" cy="646331"/>
          </a:xfrm>
          <a:prstGeom prst="rect">
            <a:avLst/>
          </a:prstGeom>
          <a:noFill/>
        </p:spPr>
        <p:txBody>
          <a:bodyPr wrap="square" rtlCol="0">
            <a:spAutoFit/>
          </a:bodyPr>
          <a:lstStyle/>
          <a:p>
            <a:r>
              <a:rPr lang="en-US" dirty="0"/>
              <a:t>Green Box- Ground Truth</a:t>
            </a:r>
          </a:p>
          <a:p>
            <a:r>
              <a:rPr lang="en-US" dirty="0"/>
              <a:t>Red Box- Model’s Prediction</a:t>
            </a:r>
          </a:p>
        </p:txBody>
      </p:sp>
      <p:sp>
        <p:nvSpPr>
          <p:cNvPr id="5" name="TextBox 4">
            <a:extLst>
              <a:ext uri="{FF2B5EF4-FFF2-40B4-BE49-F238E27FC236}">
                <a16:creationId xmlns:a16="http://schemas.microsoft.com/office/drawing/2014/main" id="{661EDA15-5718-41C6-8A70-76FFBB710A5B}"/>
              </a:ext>
            </a:extLst>
          </p:cNvPr>
          <p:cNvSpPr txBox="1"/>
          <p:nvPr/>
        </p:nvSpPr>
        <p:spPr>
          <a:xfrm>
            <a:off x="91440" y="5865397"/>
            <a:ext cx="10424160" cy="369332"/>
          </a:xfrm>
          <a:prstGeom prst="rect">
            <a:avLst/>
          </a:prstGeom>
          <a:noFill/>
        </p:spPr>
        <p:txBody>
          <a:bodyPr wrap="square" rtlCol="0">
            <a:spAutoFit/>
          </a:bodyPr>
          <a:lstStyle/>
          <a:p>
            <a:r>
              <a:rPr lang="en-US" dirty="0"/>
              <a:t>True Positives in the case of Object detection is found out using the concept of </a:t>
            </a:r>
            <a:r>
              <a:rPr lang="en-US" b="1" dirty="0"/>
              <a:t>IOU (Intersection over Union)</a:t>
            </a:r>
          </a:p>
        </p:txBody>
      </p:sp>
    </p:spTree>
    <p:extLst>
      <p:ext uri="{BB962C8B-B14F-4D97-AF65-F5344CB8AC3E}">
        <p14:creationId xmlns:p14="http://schemas.microsoft.com/office/powerpoint/2010/main" val="2704956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3FC591-AB8F-4A9C-8550-6A10BD664BD7}"/>
              </a:ext>
            </a:extLst>
          </p:cNvPr>
          <p:cNvPicPr>
            <a:picLocks noChangeAspect="1"/>
          </p:cNvPicPr>
          <p:nvPr/>
        </p:nvPicPr>
        <p:blipFill>
          <a:blip r:embed="rId2"/>
          <a:stretch>
            <a:fillRect/>
          </a:stretch>
        </p:blipFill>
        <p:spPr>
          <a:xfrm>
            <a:off x="734060" y="251777"/>
            <a:ext cx="9525000" cy="5419725"/>
          </a:xfrm>
          <a:prstGeom prst="rect">
            <a:avLst/>
          </a:prstGeom>
        </p:spPr>
      </p:pic>
    </p:spTree>
    <p:extLst>
      <p:ext uri="{BB962C8B-B14F-4D97-AF65-F5344CB8AC3E}">
        <p14:creationId xmlns:p14="http://schemas.microsoft.com/office/powerpoint/2010/main" val="19814278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7AE4C-03C0-43DE-8E75-95C69F74B70C}"/>
              </a:ext>
            </a:extLst>
          </p:cNvPr>
          <p:cNvPicPr>
            <a:picLocks noChangeAspect="1"/>
          </p:cNvPicPr>
          <p:nvPr/>
        </p:nvPicPr>
        <p:blipFill>
          <a:blip r:embed="rId2"/>
          <a:stretch>
            <a:fillRect/>
          </a:stretch>
        </p:blipFill>
        <p:spPr>
          <a:xfrm>
            <a:off x="0" y="841373"/>
            <a:ext cx="7913200" cy="3237568"/>
          </a:xfrm>
          <a:prstGeom prst="rect">
            <a:avLst/>
          </a:prstGeom>
        </p:spPr>
      </p:pic>
      <p:pic>
        <p:nvPicPr>
          <p:cNvPr id="5" name="Picture 4">
            <a:extLst>
              <a:ext uri="{FF2B5EF4-FFF2-40B4-BE49-F238E27FC236}">
                <a16:creationId xmlns:a16="http://schemas.microsoft.com/office/drawing/2014/main" id="{04A166F4-4B1E-4075-A560-93EC80079CCD}"/>
              </a:ext>
            </a:extLst>
          </p:cNvPr>
          <p:cNvPicPr>
            <a:picLocks noChangeAspect="1"/>
          </p:cNvPicPr>
          <p:nvPr/>
        </p:nvPicPr>
        <p:blipFill>
          <a:blip r:embed="rId3"/>
          <a:stretch>
            <a:fillRect/>
          </a:stretch>
        </p:blipFill>
        <p:spPr>
          <a:xfrm>
            <a:off x="1" y="4488719"/>
            <a:ext cx="7913200" cy="2083379"/>
          </a:xfrm>
          <a:prstGeom prst="rect">
            <a:avLst/>
          </a:prstGeom>
        </p:spPr>
      </p:pic>
      <p:sp>
        <p:nvSpPr>
          <p:cNvPr id="2" name="正方形/長方形 1">
            <a:extLst>
              <a:ext uri="{FF2B5EF4-FFF2-40B4-BE49-F238E27FC236}">
                <a16:creationId xmlns:a16="http://schemas.microsoft.com/office/drawing/2014/main" id="{B09CC567-0B6B-4DBB-9337-CE6C8C06A866}"/>
              </a:ext>
            </a:extLst>
          </p:cNvPr>
          <p:cNvSpPr/>
          <p:nvPr/>
        </p:nvSpPr>
        <p:spPr>
          <a:xfrm>
            <a:off x="62754" y="115652"/>
            <a:ext cx="5114542" cy="523220"/>
          </a:xfrm>
          <a:prstGeom prst="rect">
            <a:avLst/>
          </a:prstGeom>
        </p:spPr>
        <p:txBody>
          <a:bodyPr wrap="none">
            <a:spAutoFit/>
          </a:bodyPr>
          <a:lstStyle/>
          <a:p>
            <a:r>
              <a:rPr lang="en-IN" sz="2800" b="0" i="0" dirty="0">
                <a:solidFill>
                  <a:srgbClr val="0B0B0B"/>
                </a:solidFill>
                <a:effectLst/>
                <a:latin typeface="var(--chakra-fonts-heading)"/>
              </a:rPr>
              <a:t>Data Acquisition and Visualization</a:t>
            </a:r>
          </a:p>
        </p:txBody>
      </p:sp>
      <p:sp>
        <p:nvSpPr>
          <p:cNvPr id="4" name="テキスト ボックス 3">
            <a:extLst>
              <a:ext uri="{FF2B5EF4-FFF2-40B4-BE49-F238E27FC236}">
                <a16:creationId xmlns:a16="http://schemas.microsoft.com/office/drawing/2014/main" id="{A3E63385-4A05-4660-963C-704BA5F6284E}"/>
              </a:ext>
            </a:extLst>
          </p:cNvPr>
          <p:cNvSpPr txBox="1"/>
          <p:nvPr/>
        </p:nvSpPr>
        <p:spPr>
          <a:xfrm>
            <a:off x="7913201" y="1415114"/>
            <a:ext cx="4278800" cy="4801314"/>
          </a:xfrm>
          <a:prstGeom prst="rect">
            <a:avLst/>
          </a:prstGeom>
          <a:noFill/>
        </p:spPr>
        <p:txBody>
          <a:bodyPr wrap="square" rtlCol="0">
            <a:spAutoFit/>
          </a:bodyPr>
          <a:lstStyle/>
          <a:p>
            <a:r>
              <a:rPr lang="en-IN" dirty="0"/>
              <a:t>In many cases, you will need to gather your own data but in some, you will be able to leverage Open Source datasets, such as the </a:t>
            </a:r>
            <a:r>
              <a:rPr lang="en-IN" b="1" u="sng" dirty="0">
                <a:hlinkClick r:id="rId4"/>
              </a:rPr>
              <a:t>Google Open Image Dataset(opens in a new tab)</a:t>
            </a:r>
            <a:r>
              <a:rPr lang="en-IN" dirty="0"/>
              <a:t>. However, keep in mind the end goal and where your algorithm will be deployed or used.</a:t>
            </a:r>
          </a:p>
          <a:p>
            <a:r>
              <a:rPr lang="en-IN" dirty="0"/>
              <a:t>Because of something called </a:t>
            </a:r>
            <a:r>
              <a:rPr lang="en-IN" b="1" dirty="0"/>
              <a:t>domain gap</a:t>
            </a:r>
            <a:r>
              <a:rPr lang="en-IN" dirty="0"/>
              <a:t>, an algorithm trained on a specific dataset may not perform well on another. For example, a pedestrian detection algorithm trained on data gathered with a specific camera may not be able to accurately detect pedestrians on images captured with another camera.</a:t>
            </a:r>
          </a:p>
          <a:p>
            <a:br>
              <a:rPr lang="en-IN" dirty="0"/>
            </a:br>
            <a:endParaRPr lang="en-IN" dirty="0"/>
          </a:p>
        </p:txBody>
      </p:sp>
    </p:spTree>
    <p:extLst>
      <p:ext uri="{BB962C8B-B14F-4D97-AF65-F5344CB8AC3E}">
        <p14:creationId xmlns:p14="http://schemas.microsoft.com/office/powerpoint/2010/main" val="3165211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78017E-F762-45C1-9C0E-38891DD53753}"/>
              </a:ext>
            </a:extLst>
          </p:cNvPr>
          <p:cNvPicPr>
            <a:picLocks noChangeAspect="1"/>
          </p:cNvPicPr>
          <p:nvPr/>
        </p:nvPicPr>
        <p:blipFill>
          <a:blip r:embed="rId2"/>
          <a:stretch>
            <a:fillRect/>
          </a:stretch>
        </p:blipFill>
        <p:spPr>
          <a:xfrm>
            <a:off x="168593" y="406400"/>
            <a:ext cx="9727248" cy="4048364"/>
          </a:xfrm>
          <a:prstGeom prst="rect">
            <a:avLst/>
          </a:prstGeom>
        </p:spPr>
      </p:pic>
      <p:pic>
        <p:nvPicPr>
          <p:cNvPr id="5" name="Picture 4">
            <a:extLst>
              <a:ext uri="{FF2B5EF4-FFF2-40B4-BE49-F238E27FC236}">
                <a16:creationId xmlns:a16="http://schemas.microsoft.com/office/drawing/2014/main" id="{0A82A35D-2E82-43E0-8467-7F29F0000BB4}"/>
              </a:ext>
            </a:extLst>
          </p:cNvPr>
          <p:cNvPicPr>
            <a:picLocks noChangeAspect="1"/>
          </p:cNvPicPr>
          <p:nvPr/>
        </p:nvPicPr>
        <p:blipFill>
          <a:blip r:embed="rId3"/>
          <a:stretch>
            <a:fillRect/>
          </a:stretch>
        </p:blipFill>
        <p:spPr>
          <a:xfrm>
            <a:off x="126683" y="4784090"/>
            <a:ext cx="9769158" cy="1943100"/>
          </a:xfrm>
          <a:prstGeom prst="rect">
            <a:avLst/>
          </a:prstGeom>
        </p:spPr>
      </p:pic>
    </p:spTree>
    <p:extLst>
      <p:ext uri="{BB962C8B-B14F-4D97-AF65-F5344CB8AC3E}">
        <p14:creationId xmlns:p14="http://schemas.microsoft.com/office/powerpoint/2010/main" val="4103491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F7AB2A8-F526-4901-8913-FFACEAA28CFB}"/>
              </a:ext>
            </a:extLst>
          </p:cNvPr>
          <p:cNvSpPr txBox="1"/>
          <p:nvPr/>
        </p:nvSpPr>
        <p:spPr>
          <a:xfrm>
            <a:off x="0" y="98613"/>
            <a:ext cx="2832847" cy="646331"/>
          </a:xfrm>
          <a:prstGeom prst="rect">
            <a:avLst/>
          </a:prstGeom>
          <a:noFill/>
        </p:spPr>
        <p:txBody>
          <a:bodyPr wrap="square" rtlCol="0">
            <a:spAutoFit/>
          </a:bodyPr>
          <a:lstStyle/>
          <a:p>
            <a:r>
              <a:rPr lang="en-IN" dirty="0"/>
              <a:t>Exploratory Data Analysis</a:t>
            </a:r>
          </a:p>
          <a:p>
            <a:endParaRPr lang="en-IN" dirty="0"/>
          </a:p>
        </p:txBody>
      </p:sp>
      <p:pic>
        <p:nvPicPr>
          <p:cNvPr id="5" name="図 4">
            <a:extLst>
              <a:ext uri="{FF2B5EF4-FFF2-40B4-BE49-F238E27FC236}">
                <a16:creationId xmlns:a16="http://schemas.microsoft.com/office/drawing/2014/main" id="{041615AE-DBFF-4FE2-8AF4-AA050347BAAB}"/>
              </a:ext>
            </a:extLst>
          </p:cNvPr>
          <p:cNvPicPr>
            <a:picLocks noChangeAspect="1"/>
          </p:cNvPicPr>
          <p:nvPr/>
        </p:nvPicPr>
        <p:blipFill>
          <a:blip r:embed="rId2"/>
          <a:stretch>
            <a:fillRect/>
          </a:stretch>
        </p:blipFill>
        <p:spPr>
          <a:xfrm>
            <a:off x="0" y="568890"/>
            <a:ext cx="9332259" cy="3956285"/>
          </a:xfrm>
          <a:prstGeom prst="rect">
            <a:avLst/>
          </a:prstGeom>
        </p:spPr>
      </p:pic>
      <p:sp>
        <p:nvSpPr>
          <p:cNvPr id="6" name="正方形/長方形 5">
            <a:extLst>
              <a:ext uri="{FF2B5EF4-FFF2-40B4-BE49-F238E27FC236}">
                <a16:creationId xmlns:a16="http://schemas.microsoft.com/office/drawing/2014/main" id="{F940BF1B-AD76-4918-B5F9-EC0A77DDD002}"/>
              </a:ext>
            </a:extLst>
          </p:cNvPr>
          <p:cNvSpPr/>
          <p:nvPr/>
        </p:nvSpPr>
        <p:spPr>
          <a:xfrm>
            <a:off x="0" y="4749603"/>
            <a:ext cx="11430000" cy="1815882"/>
          </a:xfrm>
          <a:prstGeom prst="rect">
            <a:avLst/>
          </a:prstGeom>
        </p:spPr>
        <p:txBody>
          <a:bodyPr wrap="square">
            <a:spAutoFit/>
          </a:bodyPr>
          <a:lstStyle/>
          <a:p>
            <a:r>
              <a:rPr lang="en-IN" sz="1400" b="0" i="0" dirty="0">
                <a:solidFill>
                  <a:srgbClr val="0B0B0B"/>
                </a:solidFill>
                <a:effectLst/>
                <a:latin typeface="Open Sans" panose="020B0606030504020204"/>
              </a:rPr>
              <a:t>Machine Learning algorithms may be very sensitive to </a:t>
            </a:r>
            <a:r>
              <a:rPr lang="en-IN" sz="1400" b="1" i="0" dirty="0">
                <a:solidFill>
                  <a:srgbClr val="0B0B0B"/>
                </a:solidFill>
                <a:effectLst/>
                <a:latin typeface="Open Sans" panose="020B0606030504020204"/>
              </a:rPr>
              <a:t>domain shift</a:t>
            </a:r>
            <a:r>
              <a:rPr lang="en-IN" sz="1400" b="0" i="0" dirty="0">
                <a:solidFill>
                  <a:srgbClr val="0B0B0B"/>
                </a:solidFill>
                <a:effectLst/>
                <a:latin typeface="Open Sans" panose="020B0606030504020204"/>
              </a:rPr>
              <a:t>. This domain shift can happen at different levels:</a:t>
            </a:r>
          </a:p>
          <a:p>
            <a:pPr>
              <a:buFont typeface="Arial" panose="020B0604020202020204" pitchFamily="34" charset="0"/>
              <a:buChar char="•"/>
            </a:pPr>
            <a:r>
              <a:rPr lang="en-IN" sz="1400" b="1" i="0" dirty="0">
                <a:solidFill>
                  <a:srgbClr val="0B0B0B"/>
                </a:solidFill>
                <a:effectLst/>
                <a:latin typeface="Open Sans" panose="020B0606030504020204"/>
              </a:rPr>
              <a:t>weather / light conditions:</a:t>
            </a:r>
            <a:r>
              <a:rPr lang="en-IN" sz="1400" b="0" i="0" dirty="0">
                <a:solidFill>
                  <a:srgbClr val="0B0B0B"/>
                </a:solidFill>
                <a:effectLst/>
                <a:latin typeface="Open Sans" panose="020B0606030504020204"/>
              </a:rPr>
              <a:t> for example, an algorithm trained only on sunny images is not going to perform well when shown rainy or night-time data.</a:t>
            </a:r>
          </a:p>
          <a:p>
            <a:pPr>
              <a:buFont typeface="Arial" panose="020B0604020202020204" pitchFamily="34" charset="0"/>
              <a:buChar char="•"/>
            </a:pPr>
            <a:r>
              <a:rPr lang="en-IN" sz="1400" b="1" i="0" dirty="0">
                <a:solidFill>
                  <a:srgbClr val="0B0B0B"/>
                </a:solidFill>
                <a:effectLst/>
                <a:latin typeface="Open Sans" panose="020B0606030504020204"/>
              </a:rPr>
              <a:t>sensor:</a:t>
            </a:r>
            <a:r>
              <a:rPr lang="en-IN" sz="1400" b="0" i="0" dirty="0">
                <a:solidFill>
                  <a:srgbClr val="0B0B0B"/>
                </a:solidFill>
                <a:effectLst/>
                <a:latin typeface="Open Sans" panose="020B0606030504020204"/>
              </a:rPr>
              <a:t> a sensor change or different processing methods will create a domain shift.</a:t>
            </a:r>
          </a:p>
          <a:p>
            <a:pPr>
              <a:buFont typeface="Arial" panose="020B0604020202020204" pitchFamily="34" charset="0"/>
              <a:buChar char="•"/>
            </a:pPr>
            <a:r>
              <a:rPr lang="en-IN" sz="1400" b="1" i="0" dirty="0">
                <a:solidFill>
                  <a:srgbClr val="0B0B0B"/>
                </a:solidFill>
                <a:effectLst/>
                <a:latin typeface="Open Sans" panose="020B0606030504020204"/>
              </a:rPr>
              <a:t>environment:</a:t>
            </a:r>
            <a:r>
              <a:rPr lang="en-IN" sz="1400" b="0" i="0" dirty="0">
                <a:solidFill>
                  <a:srgbClr val="0B0B0B"/>
                </a:solidFill>
                <a:effectLst/>
                <a:latin typeface="Open Sans" panose="020B0606030504020204"/>
              </a:rPr>
              <a:t> an algorithm trained on low intensity traffic data will not perform well on high intensity traffic data for example.</a:t>
            </a:r>
          </a:p>
          <a:p>
            <a:r>
              <a:rPr lang="en-IN" sz="1400" b="0" i="0" dirty="0">
                <a:solidFill>
                  <a:srgbClr val="0B0B0B"/>
                </a:solidFill>
                <a:effectLst/>
                <a:latin typeface="Open Sans" panose="020B0606030504020204"/>
              </a:rPr>
              <a:t>An extensive </a:t>
            </a:r>
            <a:r>
              <a:rPr lang="en-IN" sz="1400" b="1" i="0" dirty="0">
                <a:solidFill>
                  <a:srgbClr val="0B0B0B"/>
                </a:solidFill>
                <a:effectLst/>
                <a:latin typeface="Open Sans" panose="020B0606030504020204"/>
              </a:rPr>
              <a:t>Exploratory Data Analysis (EDA)</a:t>
            </a:r>
            <a:r>
              <a:rPr lang="en-IN" sz="1400" b="0" i="0" dirty="0">
                <a:solidFill>
                  <a:srgbClr val="0B0B0B"/>
                </a:solidFill>
                <a:effectLst/>
                <a:latin typeface="Open Sans" panose="020B0606030504020204"/>
              </a:rPr>
              <a:t> is critical to the success of any ML project. Why? Because during this phase, the ML engineer gets acquainted with the dataset and discovers any potential challenges with the data. The EDA is such an important part of the project that ML engineers spend a few days on it alone. For a vision problem, it requires looking at 1,000s of images in your dataset!</a:t>
            </a:r>
          </a:p>
        </p:txBody>
      </p:sp>
    </p:spTree>
    <p:extLst>
      <p:ext uri="{BB962C8B-B14F-4D97-AF65-F5344CB8AC3E}">
        <p14:creationId xmlns:p14="http://schemas.microsoft.com/office/powerpoint/2010/main" val="1489074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18597-9911-4B71-B37B-F21C34F70D77}"/>
              </a:ext>
            </a:extLst>
          </p:cNvPr>
          <p:cNvPicPr>
            <a:picLocks noChangeAspect="1"/>
          </p:cNvPicPr>
          <p:nvPr/>
        </p:nvPicPr>
        <p:blipFill>
          <a:blip r:embed="rId2"/>
          <a:stretch>
            <a:fillRect/>
          </a:stretch>
        </p:blipFill>
        <p:spPr>
          <a:xfrm>
            <a:off x="0" y="0"/>
            <a:ext cx="9570720" cy="6559069"/>
          </a:xfrm>
          <a:prstGeom prst="rect">
            <a:avLst/>
          </a:prstGeom>
        </p:spPr>
      </p:pic>
    </p:spTree>
    <p:extLst>
      <p:ext uri="{BB962C8B-B14F-4D97-AF65-F5344CB8AC3E}">
        <p14:creationId xmlns:p14="http://schemas.microsoft.com/office/powerpoint/2010/main" val="789973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94C0BF-3BBE-496D-A7CD-7DA0C84BE9BB}"/>
              </a:ext>
            </a:extLst>
          </p:cNvPr>
          <p:cNvPicPr>
            <a:picLocks noChangeAspect="1"/>
          </p:cNvPicPr>
          <p:nvPr/>
        </p:nvPicPr>
        <p:blipFill>
          <a:blip r:embed="rId2"/>
          <a:stretch>
            <a:fillRect/>
          </a:stretch>
        </p:blipFill>
        <p:spPr>
          <a:xfrm>
            <a:off x="335280" y="54224"/>
            <a:ext cx="10718801" cy="6749552"/>
          </a:xfrm>
          <a:prstGeom prst="rect">
            <a:avLst/>
          </a:prstGeom>
        </p:spPr>
      </p:pic>
    </p:spTree>
    <p:extLst>
      <p:ext uri="{BB962C8B-B14F-4D97-AF65-F5344CB8AC3E}">
        <p14:creationId xmlns:p14="http://schemas.microsoft.com/office/powerpoint/2010/main" val="677561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5862C6-7282-4B98-919A-89C729D9D908}"/>
              </a:ext>
            </a:extLst>
          </p:cNvPr>
          <p:cNvPicPr>
            <a:picLocks noChangeAspect="1"/>
          </p:cNvPicPr>
          <p:nvPr/>
        </p:nvPicPr>
        <p:blipFill>
          <a:blip r:embed="rId2"/>
          <a:stretch>
            <a:fillRect/>
          </a:stretch>
        </p:blipFill>
        <p:spPr>
          <a:xfrm>
            <a:off x="176618" y="3200400"/>
            <a:ext cx="5397332" cy="2548647"/>
          </a:xfrm>
          <a:prstGeom prst="rect">
            <a:avLst/>
          </a:prstGeom>
        </p:spPr>
      </p:pic>
      <p:sp>
        <p:nvSpPr>
          <p:cNvPr id="6" name="TextBox 5">
            <a:extLst>
              <a:ext uri="{FF2B5EF4-FFF2-40B4-BE49-F238E27FC236}">
                <a16:creationId xmlns:a16="http://schemas.microsoft.com/office/drawing/2014/main" id="{B784EEF3-2921-4CD6-BEA2-67B6BCFE3A57}"/>
              </a:ext>
            </a:extLst>
          </p:cNvPr>
          <p:cNvSpPr txBox="1"/>
          <p:nvPr/>
        </p:nvSpPr>
        <p:spPr>
          <a:xfrm>
            <a:off x="398834" y="5950084"/>
            <a:ext cx="2305455" cy="646331"/>
          </a:xfrm>
          <a:prstGeom prst="rect">
            <a:avLst/>
          </a:prstGeom>
          <a:noFill/>
        </p:spPr>
        <p:txBody>
          <a:bodyPr wrap="square" rtlCol="0">
            <a:spAutoFit/>
          </a:bodyPr>
          <a:lstStyle/>
          <a:p>
            <a:r>
              <a:rPr lang="en-US" dirty="0"/>
              <a:t>We try to fit a linear regression model</a:t>
            </a:r>
          </a:p>
        </p:txBody>
      </p:sp>
      <p:sp>
        <p:nvSpPr>
          <p:cNvPr id="7" name="TextBox 6">
            <a:extLst>
              <a:ext uri="{FF2B5EF4-FFF2-40B4-BE49-F238E27FC236}">
                <a16:creationId xmlns:a16="http://schemas.microsoft.com/office/drawing/2014/main" id="{64E1E1CD-1AB7-40F8-BE7F-F8A507836EE1}"/>
              </a:ext>
            </a:extLst>
          </p:cNvPr>
          <p:cNvSpPr txBox="1"/>
          <p:nvPr/>
        </p:nvSpPr>
        <p:spPr>
          <a:xfrm>
            <a:off x="2875284" y="5946840"/>
            <a:ext cx="2833991" cy="646331"/>
          </a:xfrm>
          <a:prstGeom prst="rect">
            <a:avLst/>
          </a:prstGeom>
          <a:noFill/>
        </p:spPr>
        <p:txBody>
          <a:bodyPr wrap="square" rtlCol="0">
            <a:spAutoFit/>
          </a:bodyPr>
          <a:lstStyle/>
          <a:p>
            <a:r>
              <a:rPr lang="en-US" dirty="0"/>
              <a:t>We try to fit a Polynomial regression model</a:t>
            </a:r>
          </a:p>
        </p:txBody>
      </p:sp>
      <p:pic>
        <p:nvPicPr>
          <p:cNvPr id="9" name="Picture 8">
            <a:extLst>
              <a:ext uri="{FF2B5EF4-FFF2-40B4-BE49-F238E27FC236}">
                <a16:creationId xmlns:a16="http://schemas.microsoft.com/office/drawing/2014/main" id="{4CC3CC7B-96F3-4ECF-8548-65143D4990D8}"/>
              </a:ext>
            </a:extLst>
          </p:cNvPr>
          <p:cNvPicPr>
            <a:picLocks noChangeAspect="1"/>
          </p:cNvPicPr>
          <p:nvPr/>
        </p:nvPicPr>
        <p:blipFill>
          <a:blip r:embed="rId3"/>
          <a:stretch>
            <a:fillRect/>
          </a:stretch>
        </p:blipFill>
        <p:spPr>
          <a:xfrm>
            <a:off x="5807716" y="3078489"/>
            <a:ext cx="5709833" cy="2670558"/>
          </a:xfrm>
          <a:prstGeom prst="rect">
            <a:avLst/>
          </a:prstGeom>
        </p:spPr>
      </p:pic>
      <p:sp>
        <p:nvSpPr>
          <p:cNvPr id="10" name="TextBox 9">
            <a:extLst>
              <a:ext uri="{FF2B5EF4-FFF2-40B4-BE49-F238E27FC236}">
                <a16:creationId xmlns:a16="http://schemas.microsoft.com/office/drawing/2014/main" id="{9A004E95-2D11-4768-914D-14708CFBC648}"/>
              </a:ext>
            </a:extLst>
          </p:cNvPr>
          <p:cNvSpPr txBox="1"/>
          <p:nvPr/>
        </p:nvSpPr>
        <p:spPr>
          <a:xfrm>
            <a:off x="6096000" y="5946840"/>
            <a:ext cx="2305455" cy="923330"/>
          </a:xfrm>
          <a:prstGeom prst="rect">
            <a:avLst/>
          </a:prstGeom>
          <a:noFill/>
        </p:spPr>
        <p:txBody>
          <a:bodyPr wrap="square" rtlCol="0">
            <a:spAutoFit/>
          </a:bodyPr>
          <a:lstStyle/>
          <a:p>
            <a:r>
              <a:rPr lang="en-US" dirty="0"/>
              <a:t>For new data linear regression generalizes well</a:t>
            </a:r>
          </a:p>
        </p:txBody>
      </p:sp>
      <p:sp>
        <p:nvSpPr>
          <p:cNvPr id="11" name="TextBox 10">
            <a:extLst>
              <a:ext uri="{FF2B5EF4-FFF2-40B4-BE49-F238E27FC236}">
                <a16:creationId xmlns:a16="http://schemas.microsoft.com/office/drawing/2014/main" id="{C4CA57F2-B81A-4875-8167-1AA195A5B701}"/>
              </a:ext>
            </a:extLst>
          </p:cNvPr>
          <p:cNvSpPr txBox="1"/>
          <p:nvPr/>
        </p:nvSpPr>
        <p:spPr>
          <a:xfrm>
            <a:off x="9212094" y="5808340"/>
            <a:ext cx="2581072" cy="923330"/>
          </a:xfrm>
          <a:prstGeom prst="rect">
            <a:avLst/>
          </a:prstGeom>
          <a:noFill/>
        </p:spPr>
        <p:txBody>
          <a:bodyPr wrap="square" rtlCol="0">
            <a:spAutoFit/>
          </a:bodyPr>
          <a:lstStyle/>
          <a:p>
            <a:r>
              <a:rPr lang="en-US" dirty="0"/>
              <a:t>For new data polynomial regression does not generalize well</a:t>
            </a:r>
          </a:p>
        </p:txBody>
      </p:sp>
      <p:pic>
        <p:nvPicPr>
          <p:cNvPr id="13" name="Picture 12">
            <a:extLst>
              <a:ext uri="{FF2B5EF4-FFF2-40B4-BE49-F238E27FC236}">
                <a16:creationId xmlns:a16="http://schemas.microsoft.com/office/drawing/2014/main" id="{96ADC9AC-D8BE-4906-B96C-CF67A52C90DA}"/>
              </a:ext>
            </a:extLst>
          </p:cNvPr>
          <p:cNvPicPr>
            <a:picLocks noChangeAspect="1"/>
          </p:cNvPicPr>
          <p:nvPr/>
        </p:nvPicPr>
        <p:blipFill>
          <a:blip r:embed="rId4"/>
          <a:stretch>
            <a:fillRect/>
          </a:stretch>
        </p:blipFill>
        <p:spPr>
          <a:xfrm>
            <a:off x="0" y="0"/>
            <a:ext cx="6717919" cy="2999363"/>
          </a:xfrm>
          <a:prstGeom prst="rect">
            <a:avLst/>
          </a:prstGeom>
        </p:spPr>
      </p:pic>
    </p:spTree>
    <p:extLst>
      <p:ext uri="{BB962C8B-B14F-4D97-AF65-F5344CB8AC3E}">
        <p14:creationId xmlns:p14="http://schemas.microsoft.com/office/powerpoint/2010/main" val="4270368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コンテンツ プレースホルダー 3">
            <a:extLst>
              <a:ext uri="{FF2B5EF4-FFF2-40B4-BE49-F238E27FC236}">
                <a16:creationId xmlns:a16="http://schemas.microsoft.com/office/drawing/2014/main" id="{774D0A53-5A21-4DAF-ACED-D8E7E17553C3}"/>
              </a:ext>
            </a:extLst>
          </p:cNvPr>
          <p:cNvPicPr>
            <a:picLocks noGrp="1" noChangeAspect="1"/>
          </p:cNvPicPr>
          <p:nvPr>
            <p:ph idx="1"/>
          </p:nvPr>
        </p:nvPicPr>
        <p:blipFill>
          <a:blip r:embed="rId2"/>
          <a:stretch>
            <a:fillRect/>
          </a:stretch>
        </p:blipFill>
        <p:spPr>
          <a:xfrm>
            <a:off x="123824" y="358588"/>
            <a:ext cx="9463509" cy="3261191"/>
          </a:xfrm>
          <a:prstGeom prst="rect">
            <a:avLst/>
          </a:prstGeom>
        </p:spPr>
      </p:pic>
    </p:spTree>
    <p:extLst>
      <p:ext uri="{BB962C8B-B14F-4D97-AF65-F5344CB8AC3E}">
        <p14:creationId xmlns:p14="http://schemas.microsoft.com/office/powerpoint/2010/main" val="2745188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DACB5F-F13F-48D1-9870-27268BF6FE42}"/>
              </a:ext>
            </a:extLst>
          </p:cNvPr>
          <p:cNvPicPr>
            <a:picLocks noChangeAspect="1"/>
          </p:cNvPicPr>
          <p:nvPr/>
        </p:nvPicPr>
        <p:blipFill>
          <a:blip r:embed="rId2"/>
          <a:stretch>
            <a:fillRect/>
          </a:stretch>
        </p:blipFill>
        <p:spPr>
          <a:xfrm>
            <a:off x="171348" y="160709"/>
            <a:ext cx="8477745" cy="3438526"/>
          </a:xfrm>
          <a:prstGeom prst="rect">
            <a:avLst/>
          </a:prstGeom>
        </p:spPr>
      </p:pic>
      <p:sp>
        <p:nvSpPr>
          <p:cNvPr id="4" name="TextBox 3">
            <a:extLst>
              <a:ext uri="{FF2B5EF4-FFF2-40B4-BE49-F238E27FC236}">
                <a16:creationId xmlns:a16="http://schemas.microsoft.com/office/drawing/2014/main" id="{212432B0-EDD9-4309-ADCD-B16BBB8BE6DE}"/>
              </a:ext>
            </a:extLst>
          </p:cNvPr>
          <p:cNvSpPr txBox="1"/>
          <p:nvPr/>
        </p:nvSpPr>
        <p:spPr>
          <a:xfrm>
            <a:off x="171348" y="3655447"/>
            <a:ext cx="7519481" cy="646331"/>
          </a:xfrm>
          <a:prstGeom prst="rect">
            <a:avLst/>
          </a:prstGeom>
          <a:noFill/>
        </p:spPr>
        <p:txBody>
          <a:bodyPr wrap="square" rtlCol="0">
            <a:spAutoFit/>
          </a:bodyPr>
          <a:lstStyle/>
          <a:p>
            <a:r>
              <a:rPr lang="en-US" dirty="0"/>
              <a:t>The challenge in ML lies in creating a model that performs well on available data without overfitting</a:t>
            </a:r>
          </a:p>
        </p:txBody>
      </p:sp>
      <p:pic>
        <p:nvPicPr>
          <p:cNvPr id="6" name="Picture 5">
            <a:extLst>
              <a:ext uri="{FF2B5EF4-FFF2-40B4-BE49-F238E27FC236}">
                <a16:creationId xmlns:a16="http://schemas.microsoft.com/office/drawing/2014/main" id="{7D527866-2A1E-46C5-A704-795EFD41EF6B}"/>
              </a:ext>
            </a:extLst>
          </p:cNvPr>
          <p:cNvPicPr>
            <a:picLocks noChangeAspect="1"/>
          </p:cNvPicPr>
          <p:nvPr/>
        </p:nvPicPr>
        <p:blipFill>
          <a:blip r:embed="rId3"/>
          <a:stretch>
            <a:fillRect/>
          </a:stretch>
        </p:blipFill>
        <p:spPr>
          <a:xfrm>
            <a:off x="171347" y="4430650"/>
            <a:ext cx="6443461" cy="2155657"/>
          </a:xfrm>
          <a:prstGeom prst="rect">
            <a:avLst/>
          </a:prstGeom>
        </p:spPr>
      </p:pic>
    </p:spTree>
    <p:extLst>
      <p:ext uri="{BB962C8B-B14F-4D97-AF65-F5344CB8AC3E}">
        <p14:creationId xmlns:p14="http://schemas.microsoft.com/office/powerpoint/2010/main" val="3612906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81B309D-8A6C-42C2-895C-91C5E51D723F}"/>
              </a:ext>
            </a:extLst>
          </p:cNvPr>
          <p:cNvSpPr>
            <a:spLocks noGrp="1"/>
          </p:cNvSpPr>
          <p:nvPr>
            <p:ph idx="1"/>
          </p:nvPr>
        </p:nvSpPr>
        <p:spPr>
          <a:xfrm>
            <a:off x="158688" y="573874"/>
            <a:ext cx="11874623" cy="4351338"/>
          </a:xfrm>
        </p:spPr>
        <p:txBody>
          <a:bodyPr>
            <a:normAutofit fontScale="77500" lnSpcReduction="20000"/>
          </a:bodyPr>
          <a:lstStyle/>
          <a:p>
            <a:pPr marL="0" indent="0">
              <a:buNone/>
            </a:pPr>
            <a:r>
              <a:rPr lang="en-IN" dirty="0"/>
              <a:t>What is ML?</a:t>
            </a:r>
          </a:p>
          <a:p>
            <a:pPr marL="0" indent="0">
              <a:buNone/>
            </a:pPr>
            <a:r>
              <a:rPr lang="en-IN" dirty="0"/>
              <a:t>ML is a type of AI where the computer is learning how to extract information from data. To train an ML algorithm, we have to feed it with example data.</a:t>
            </a:r>
          </a:p>
          <a:p>
            <a:pPr marL="0" indent="0">
              <a:buNone/>
            </a:pPr>
            <a:endParaRPr lang="en-IN" dirty="0"/>
          </a:p>
          <a:p>
            <a:r>
              <a:rPr lang="en-IN" dirty="0"/>
              <a:t>In the lesson, we are going to learn how to think about Machine Learning problems. Machine Learning (ML) is not only about cool math and </a:t>
            </a:r>
            <a:r>
              <a:rPr lang="en-IN" dirty="0" err="1"/>
              <a:t>modeling</a:t>
            </a:r>
            <a:r>
              <a:rPr lang="en-IN" dirty="0"/>
              <a:t> but also about choosing setting the problem, identifying the client needs and the long term goals. This lesson is going to be organized as follow:</a:t>
            </a:r>
          </a:p>
          <a:p>
            <a:r>
              <a:rPr lang="en-IN" dirty="0"/>
              <a:t>We will practice framing Machine Learning problems by identifying the key stakeholders and choosing the correct metrics.</a:t>
            </a:r>
          </a:p>
          <a:p>
            <a:r>
              <a:rPr lang="en-IN" dirty="0"/>
              <a:t>Because ML is about data, we will discuss the different challenges linked to data.</a:t>
            </a:r>
          </a:p>
          <a:p>
            <a:r>
              <a:rPr lang="en-IN" dirty="0"/>
              <a:t>We will also tackle how to organize your dataset when solving a ML problem to be confident that you created a model that will perform well on new data.</a:t>
            </a:r>
          </a:p>
          <a:p>
            <a:r>
              <a:rPr lang="en-IN" dirty="0"/>
              <a:t>Finally, we will see how you can leverage different tools to pinpoint your model's limitations.</a:t>
            </a:r>
          </a:p>
          <a:p>
            <a:pPr marL="0" indent="0">
              <a:buNone/>
            </a:pPr>
            <a:endParaRPr lang="en-IN" dirty="0"/>
          </a:p>
        </p:txBody>
      </p:sp>
    </p:spTree>
    <p:extLst>
      <p:ext uri="{BB962C8B-B14F-4D97-AF65-F5344CB8AC3E}">
        <p14:creationId xmlns:p14="http://schemas.microsoft.com/office/powerpoint/2010/main" val="146364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677C2A-29FE-4A7E-8A6A-8C749CF3F544}"/>
              </a:ext>
            </a:extLst>
          </p:cNvPr>
          <p:cNvSpPr txBox="1"/>
          <p:nvPr/>
        </p:nvSpPr>
        <p:spPr>
          <a:xfrm>
            <a:off x="107004" y="107004"/>
            <a:ext cx="9824936" cy="923330"/>
          </a:xfrm>
          <a:prstGeom prst="rect">
            <a:avLst/>
          </a:prstGeom>
          <a:noFill/>
        </p:spPr>
        <p:txBody>
          <a:bodyPr wrap="square" rtlCol="0">
            <a:spAutoFit/>
          </a:bodyPr>
          <a:lstStyle/>
          <a:p>
            <a:r>
              <a:rPr lang="en-US" dirty="0"/>
              <a:t>We would like our model to generalize well to unseen datasets during training. We are going to analyze the performances of our algorithms on test data sets, In particular, we are interested </a:t>
            </a:r>
            <a:r>
              <a:rPr lang="en-US" b="1" dirty="0"/>
              <a:t>in test error</a:t>
            </a:r>
            <a:r>
              <a:rPr lang="en-US" dirty="0"/>
              <a:t> which is the error rate of the model in test dataset.</a:t>
            </a:r>
          </a:p>
        </p:txBody>
      </p:sp>
      <p:pic>
        <p:nvPicPr>
          <p:cNvPr id="4" name="Picture 3">
            <a:extLst>
              <a:ext uri="{FF2B5EF4-FFF2-40B4-BE49-F238E27FC236}">
                <a16:creationId xmlns:a16="http://schemas.microsoft.com/office/drawing/2014/main" id="{6E572E13-1BD2-443D-9B6B-DD7E6E794AA5}"/>
              </a:ext>
            </a:extLst>
          </p:cNvPr>
          <p:cNvPicPr>
            <a:picLocks noChangeAspect="1"/>
          </p:cNvPicPr>
          <p:nvPr/>
        </p:nvPicPr>
        <p:blipFill>
          <a:blip r:embed="rId2"/>
          <a:stretch>
            <a:fillRect/>
          </a:stretch>
        </p:blipFill>
        <p:spPr>
          <a:xfrm>
            <a:off x="55504" y="1678882"/>
            <a:ext cx="8632749" cy="3500235"/>
          </a:xfrm>
          <a:prstGeom prst="rect">
            <a:avLst/>
          </a:prstGeom>
        </p:spPr>
      </p:pic>
      <p:sp>
        <p:nvSpPr>
          <p:cNvPr id="5" name="TextBox 4">
            <a:extLst>
              <a:ext uri="{FF2B5EF4-FFF2-40B4-BE49-F238E27FC236}">
                <a16:creationId xmlns:a16="http://schemas.microsoft.com/office/drawing/2014/main" id="{CE0EA4F1-611D-4F4A-8715-BA9822E55650}"/>
              </a:ext>
            </a:extLst>
          </p:cNvPr>
          <p:cNvSpPr txBox="1"/>
          <p:nvPr/>
        </p:nvSpPr>
        <p:spPr>
          <a:xfrm>
            <a:off x="218585" y="5380669"/>
            <a:ext cx="7286017" cy="1200329"/>
          </a:xfrm>
          <a:prstGeom prst="rect">
            <a:avLst/>
          </a:prstGeom>
          <a:noFill/>
        </p:spPr>
        <p:txBody>
          <a:bodyPr wrap="square" rtlCol="0">
            <a:spAutoFit/>
          </a:bodyPr>
          <a:lstStyle/>
          <a:p>
            <a:r>
              <a:rPr lang="en-US" dirty="0"/>
              <a:t>To minimize the test error, we have to minimize both bias and Variance. We need to minimize both bias and variance, which means our model should work well both on training data and test data. However, by minimizing the bias, we tend to increase the variance.</a:t>
            </a:r>
          </a:p>
        </p:txBody>
      </p:sp>
      <p:sp>
        <p:nvSpPr>
          <p:cNvPr id="6" name="TextBox 5">
            <a:extLst>
              <a:ext uri="{FF2B5EF4-FFF2-40B4-BE49-F238E27FC236}">
                <a16:creationId xmlns:a16="http://schemas.microsoft.com/office/drawing/2014/main" id="{FB592FCC-ED5C-41B5-86E6-AF691AF0939A}"/>
              </a:ext>
            </a:extLst>
          </p:cNvPr>
          <p:cNvSpPr txBox="1"/>
          <p:nvPr/>
        </p:nvSpPr>
        <p:spPr>
          <a:xfrm>
            <a:off x="8642476" y="1225686"/>
            <a:ext cx="3549524" cy="5355312"/>
          </a:xfrm>
          <a:prstGeom prst="rect">
            <a:avLst/>
          </a:prstGeom>
          <a:noFill/>
        </p:spPr>
        <p:txBody>
          <a:bodyPr wrap="square" rtlCol="0">
            <a:spAutoFit/>
          </a:bodyPr>
          <a:lstStyle/>
          <a:p>
            <a:r>
              <a:rPr lang="en-US" dirty="0"/>
              <a:t>1- As the complexity (Number of parameters) of the model increases, the bias (In red) decreases. However, the variance (In purple) increases with increase in complexity. It loses its ability to generalize.</a:t>
            </a:r>
          </a:p>
          <a:p>
            <a:r>
              <a:rPr lang="en-US" dirty="0"/>
              <a:t>2- If we sum both terms, we get the test error in blue (On the top). The blue curve shows existence of an optimal complexity where the test error is minimized ( around (1.2,5).</a:t>
            </a:r>
          </a:p>
          <a:p>
            <a:endParaRPr lang="en-US" dirty="0"/>
          </a:p>
          <a:p>
            <a:r>
              <a:rPr lang="en-US" dirty="0"/>
              <a:t>3- this is called </a:t>
            </a:r>
            <a:r>
              <a:rPr lang="en-US" b="1" dirty="0"/>
              <a:t>bias- variance tradeoff.</a:t>
            </a:r>
            <a:r>
              <a:rPr lang="en-US" dirty="0"/>
              <a:t> You want your model to be complex enough for low bias. But not too complex so that you can still generalize to unseen data</a:t>
            </a:r>
          </a:p>
          <a:p>
            <a:endParaRPr lang="en-US" dirty="0"/>
          </a:p>
        </p:txBody>
      </p:sp>
    </p:spTree>
    <p:extLst>
      <p:ext uri="{BB962C8B-B14F-4D97-AF65-F5344CB8AC3E}">
        <p14:creationId xmlns:p14="http://schemas.microsoft.com/office/powerpoint/2010/main" val="3484600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E27B9-5B62-49DE-BFFE-B86A789218AC}"/>
              </a:ext>
            </a:extLst>
          </p:cNvPr>
          <p:cNvPicPr>
            <a:picLocks noChangeAspect="1"/>
          </p:cNvPicPr>
          <p:nvPr/>
        </p:nvPicPr>
        <p:blipFill>
          <a:blip r:embed="rId2"/>
          <a:stretch>
            <a:fillRect/>
          </a:stretch>
        </p:blipFill>
        <p:spPr>
          <a:xfrm>
            <a:off x="109232" y="459327"/>
            <a:ext cx="11605484" cy="4939524"/>
          </a:xfrm>
          <a:prstGeom prst="rect">
            <a:avLst/>
          </a:prstGeom>
        </p:spPr>
      </p:pic>
    </p:spTree>
    <p:extLst>
      <p:ext uri="{BB962C8B-B14F-4D97-AF65-F5344CB8AC3E}">
        <p14:creationId xmlns:p14="http://schemas.microsoft.com/office/powerpoint/2010/main" val="1824695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3265DC0-C63C-4E79-8D63-5D87083086B4}"/>
              </a:ext>
            </a:extLst>
          </p:cNvPr>
          <p:cNvPicPr>
            <a:picLocks noChangeAspect="1"/>
          </p:cNvPicPr>
          <p:nvPr/>
        </p:nvPicPr>
        <p:blipFill>
          <a:blip r:embed="rId2"/>
          <a:stretch>
            <a:fillRect/>
          </a:stretch>
        </p:blipFill>
        <p:spPr>
          <a:xfrm>
            <a:off x="234210" y="0"/>
            <a:ext cx="8424543" cy="4796118"/>
          </a:xfrm>
          <a:prstGeom prst="rect">
            <a:avLst/>
          </a:prstGeom>
        </p:spPr>
      </p:pic>
    </p:spTree>
    <p:extLst>
      <p:ext uri="{BB962C8B-B14F-4D97-AF65-F5344CB8AC3E}">
        <p14:creationId xmlns:p14="http://schemas.microsoft.com/office/powerpoint/2010/main" val="924030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2572F2F-EB57-4B13-94C2-BE1C13B0D174}"/>
              </a:ext>
            </a:extLst>
          </p:cNvPr>
          <p:cNvGrpSpPr/>
          <p:nvPr/>
        </p:nvGrpSpPr>
        <p:grpSpPr>
          <a:xfrm>
            <a:off x="584462" y="263484"/>
            <a:ext cx="4486389" cy="2542461"/>
            <a:chOff x="914400" y="188069"/>
            <a:chExt cx="4486389" cy="2542461"/>
          </a:xfrm>
        </p:grpSpPr>
        <p:sp>
          <p:nvSpPr>
            <p:cNvPr id="2" name="Rectangle 1">
              <a:extLst>
                <a:ext uri="{FF2B5EF4-FFF2-40B4-BE49-F238E27FC236}">
                  <a16:creationId xmlns:a16="http://schemas.microsoft.com/office/drawing/2014/main" id="{A3BAABC6-D256-4546-BCE2-938D7D658565}"/>
                </a:ext>
              </a:extLst>
            </p:cNvPr>
            <p:cNvSpPr/>
            <p:nvPr/>
          </p:nvSpPr>
          <p:spPr>
            <a:xfrm>
              <a:off x="914400" y="778213"/>
              <a:ext cx="1702340" cy="894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Data</a:t>
              </a:r>
            </a:p>
          </p:txBody>
        </p:sp>
        <p:sp>
          <p:nvSpPr>
            <p:cNvPr id="3" name="Rectangle 2">
              <a:extLst>
                <a:ext uri="{FF2B5EF4-FFF2-40B4-BE49-F238E27FC236}">
                  <a16:creationId xmlns:a16="http://schemas.microsoft.com/office/drawing/2014/main" id="{D884C558-C597-41C6-91BA-0EC5BD5850CF}"/>
                </a:ext>
              </a:extLst>
            </p:cNvPr>
            <p:cNvSpPr/>
            <p:nvPr/>
          </p:nvSpPr>
          <p:spPr>
            <a:xfrm>
              <a:off x="3698449" y="1835586"/>
              <a:ext cx="1702340" cy="894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data</a:t>
              </a:r>
            </a:p>
          </p:txBody>
        </p:sp>
        <p:sp>
          <p:nvSpPr>
            <p:cNvPr id="4" name="Rectangle 3">
              <a:extLst>
                <a:ext uri="{FF2B5EF4-FFF2-40B4-BE49-F238E27FC236}">
                  <a16:creationId xmlns:a16="http://schemas.microsoft.com/office/drawing/2014/main" id="{3A0A90A9-FEC7-45FE-BB59-93C252DD934D}"/>
                </a:ext>
              </a:extLst>
            </p:cNvPr>
            <p:cNvSpPr/>
            <p:nvPr/>
          </p:nvSpPr>
          <p:spPr>
            <a:xfrm>
              <a:off x="3698449" y="188069"/>
              <a:ext cx="1702340" cy="894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cxnSp>
          <p:nvCxnSpPr>
            <p:cNvPr id="6" name="Straight Arrow Connector 5">
              <a:extLst>
                <a:ext uri="{FF2B5EF4-FFF2-40B4-BE49-F238E27FC236}">
                  <a16:creationId xmlns:a16="http://schemas.microsoft.com/office/drawing/2014/main" id="{281E947E-F9B4-4489-A25D-97EBA34B1B17}"/>
                </a:ext>
              </a:extLst>
            </p:cNvPr>
            <p:cNvCxnSpPr>
              <a:cxnSpLocks/>
              <a:stCxn id="2" idx="3"/>
              <a:endCxn id="4" idx="1"/>
            </p:cNvCxnSpPr>
            <p:nvPr/>
          </p:nvCxnSpPr>
          <p:spPr>
            <a:xfrm flipV="1">
              <a:off x="2616740" y="635541"/>
              <a:ext cx="1081709" cy="590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8562F4F-6667-403B-91C0-9452924F4124}"/>
                </a:ext>
              </a:extLst>
            </p:cNvPr>
            <p:cNvCxnSpPr>
              <a:cxnSpLocks/>
            </p:cNvCxnSpPr>
            <p:nvPr/>
          </p:nvCxnSpPr>
          <p:spPr>
            <a:xfrm>
              <a:off x="2616740" y="1530485"/>
              <a:ext cx="1081709" cy="68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0311EA-19A1-4C2E-8DAE-02B5B2484601}"/>
                </a:ext>
              </a:extLst>
            </p:cNvPr>
            <p:cNvSpPr txBox="1"/>
            <p:nvPr/>
          </p:nvSpPr>
          <p:spPr>
            <a:xfrm>
              <a:off x="2441542" y="256331"/>
              <a:ext cx="1450957" cy="369332"/>
            </a:xfrm>
            <a:prstGeom prst="rect">
              <a:avLst/>
            </a:prstGeom>
            <a:noFill/>
          </p:spPr>
          <p:txBody>
            <a:bodyPr wrap="square" rtlCol="0">
              <a:spAutoFit/>
            </a:bodyPr>
            <a:lstStyle/>
            <a:p>
              <a:r>
                <a:rPr lang="en-US" dirty="0"/>
                <a:t>(80%-90%)</a:t>
              </a:r>
            </a:p>
          </p:txBody>
        </p:sp>
        <p:sp>
          <p:nvSpPr>
            <p:cNvPr id="12" name="TextBox 11">
              <a:extLst>
                <a:ext uri="{FF2B5EF4-FFF2-40B4-BE49-F238E27FC236}">
                  <a16:creationId xmlns:a16="http://schemas.microsoft.com/office/drawing/2014/main" id="{0D9007FF-82F6-4482-A370-794FE2579B4E}"/>
                </a:ext>
              </a:extLst>
            </p:cNvPr>
            <p:cNvSpPr txBox="1"/>
            <p:nvPr/>
          </p:nvSpPr>
          <p:spPr>
            <a:xfrm>
              <a:off x="2519714" y="2211772"/>
              <a:ext cx="1275759" cy="369332"/>
            </a:xfrm>
            <a:prstGeom prst="rect">
              <a:avLst/>
            </a:prstGeom>
            <a:noFill/>
          </p:spPr>
          <p:txBody>
            <a:bodyPr wrap="square" rtlCol="0">
              <a:spAutoFit/>
            </a:bodyPr>
            <a:lstStyle/>
            <a:p>
              <a:r>
                <a:rPr lang="en-US" dirty="0"/>
                <a:t>(20%-10%)</a:t>
              </a:r>
            </a:p>
          </p:txBody>
        </p:sp>
      </p:grpSp>
      <p:sp>
        <p:nvSpPr>
          <p:cNvPr id="15" name="Rectangle 14">
            <a:extLst>
              <a:ext uri="{FF2B5EF4-FFF2-40B4-BE49-F238E27FC236}">
                <a16:creationId xmlns:a16="http://schemas.microsoft.com/office/drawing/2014/main" id="{66E4B352-C77F-4935-AECE-B64CF74BE634}"/>
              </a:ext>
            </a:extLst>
          </p:cNvPr>
          <p:cNvSpPr/>
          <p:nvPr/>
        </p:nvSpPr>
        <p:spPr>
          <a:xfrm>
            <a:off x="821703" y="4791626"/>
            <a:ext cx="1702340" cy="894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Data</a:t>
            </a:r>
          </a:p>
        </p:txBody>
      </p:sp>
      <p:sp>
        <p:nvSpPr>
          <p:cNvPr id="16" name="Rectangle 15">
            <a:extLst>
              <a:ext uri="{FF2B5EF4-FFF2-40B4-BE49-F238E27FC236}">
                <a16:creationId xmlns:a16="http://schemas.microsoft.com/office/drawing/2014/main" id="{4E774394-138D-46DC-BFF9-4328EE30A42D}"/>
              </a:ext>
            </a:extLst>
          </p:cNvPr>
          <p:cNvSpPr/>
          <p:nvPr/>
        </p:nvSpPr>
        <p:spPr>
          <a:xfrm>
            <a:off x="3605752" y="5057125"/>
            <a:ext cx="1702340" cy="450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data</a:t>
            </a:r>
          </a:p>
        </p:txBody>
      </p:sp>
      <p:sp>
        <p:nvSpPr>
          <p:cNvPr id="17" name="Rectangle 16">
            <a:extLst>
              <a:ext uri="{FF2B5EF4-FFF2-40B4-BE49-F238E27FC236}">
                <a16:creationId xmlns:a16="http://schemas.microsoft.com/office/drawing/2014/main" id="{CD5001E3-02E9-45A8-80B7-DFDBA11EF492}"/>
              </a:ext>
            </a:extLst>
          </p:cNvPr>
          <p:cNvSpPr/>
          <p:nvPr/>
        </p:nvSpPr>
        <p:spPr>
          <a:xfrm>
            <a:off x="3605752" y="4201482"/>
            <a:ext cx="1702340" cy="521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cxnSp>
        <p:nvCxnSpPr>
          <p:cNvPr id="18" name="Straight Arrow Connector 17">
            <a:extLst>
              <a:ext uri="{FF2B5EF4-FFF2-40B4-BE49-F238E27FC236}">
                <a16:creationId xmlns:a16="http://schemas.microsoft.com/office/drawing/2014/main" id="{0B52EB90-F5B3-4C63-8665-9A591034FB5F}"/>
              </a:ext>
            </a:extLst>
          </p:cNvPr>
          <p:cNvCxnSpPr>
            <a:cxnSpLocks/>
            <a:stCxn id="15" idx="3"/>
            <a:endCxn id="17" idx="1"/>
          </p:cNvCxnSpPr>
          <p:nvPr/>
        </p:nvCxnSpPr>
        <p:spPr>
          <a:xfrm flipV="1">
            <a:off x="2524043" y="4462156"/>
            <a:ext cx="1081709" cy="77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487AB6A-8ABE-419F-AEA6-58486C1F0ADA}"/>
              </a:ext>
            </a:extLst>
          </p:cNvPr>
          <p:cNvCxnSpPr>
            <a:cxnSpLocks/>
            <a:endCxn id="16" idx="1"/>
          </p:cNvCxnSpPr>
          <p:nvPr/>
        </p:nvCxnSpPr>
        <p:spPr>
          <a:xfrm flipV="1">
            <a:off x="2524043" y="5282131"/>
            <a:ext cx="1081709" cy="109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0456410-5D20-40B3-9F41-82DDD58B2727}"/>
              </a:ext>
            </a:extLst>
          </p:cNvPr>
          <p:cNvSpPr txBox="1"/>
          <p:nvPr/>
        </p:nvSpPr>
        <p:spPr>
          <a:xfrm>
            <a:off x="2612025" y="4277489"/>
            <a:ext cx="950536" cy="369332"/>
          </a:xfrm>
          <a:prstGeom prst="rect">
            <a:avLst/>
          </a:prstGeom>
          <a:noFill/>
        </p:spPr>
        <p:txBody>
          <a:bodyPr wrap="square" rtlCol="0">
            <a:spAutoFit/>
          </a:bodyPr>
          <a:lstStyle/>
          <a:p>
            <a:r>
              <a:rPr lang="en-US" dirty="0"/>
              <a:t>(70%)</a:t>
            </a:r>
          </a:p>
        </p:txBody>
      </p:sp>
      <p:sp>
        <p:nvSpPr>
          <p:cNvPr id="21" name="TextBox 20">
            <a:extLst>
              <a:ext uri="{FF2B5EF4-FFF2-40B4-BE49-F238E27FC236}">
                <a16:creationId xmlns:a16="http://schemas.microsoft.com/office/drawing/2014/main" id="{2F0FF578-7E2E-42DF-8038-E9B74E72E2EC}"/>
              </a:ext>
            </a:extLst>
          </p:cNvPr>
          <p:cNvSpPr txBox="1"/>
          <p:nvPr/>
        </p:nvSpPr>
        <p:spPr>
          <a:xfrm>
            <a:off x="2827655" y="5137804"/>
            <a:ext cx="862938" cy="369332"/>
          </a:xfrm>
          <a:prstGeom prst="rect">
            <a:avLst/>
          </a:prstGeom>
          <a:noFill/>
        </p:spPr>
        <p:txBody>
          <a:bodyPr wrap="square" rtlCol="0">
            <a:spAutoFit/>
          </a:bodyPr>
          <a:lstStyle/>
          <a:p>
            <a:r>
              <a:rPr lang="en-US" dirty="0"/>
              <a:t>(15%)</a:t>
            </a:r>
          </a:p>
        </p:txBody>
      </p:sp>
      <p:sp>
        <p:nvSpPr>
          <p:cNvPr id="24" name="Rectangle 23">
            <a:extLst>
              <a:ext uri="{FF2B5EF4-FFF2-40B4-BE49-F238E27FC236}">
                <a16:creationId xmlns:a16="http://schemas.microsoft.com/office/drawing/2014/main" id="{11CEE6DB-6E46-47CA-BAA2-8C7FE065732E}"/>
              </a:ext>
            </a:extLst>
          </p:cNvPr>
          <p:cNvSpPr/>
          <p:nvPr/>
        </p:nvSpPr>
        <p:spPr>
          <a:xfrm>
            <a:off x="3605752" y="5739737"/>
            <a:ext cx="1702340" cy="596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Cross Validation data</a:t>
            </a:r>
          </a:p>
        </p:txBody>
      </p:sp>
      <p:sp>
        <p:nvSpPr>
          <p:cNvPr id="26" name="TextBox 25">
            <a:extLst>
              <a:ext uri="{FF2B5EF4-FFF2-40B4-BE49-F238E27FC236}">
                <a16:creationId xmlns:a16="http://schemas.microsoft.com/office/drawing/2014/main" id="{FBDAFBF7-BF67-460C-A95F-9097FDF1CC32}"/>
              </a:ext>
            </a:extLst>
          </p:cNvPr>
          <p:cNvSpPr txBox="1"/>
          <p:nvPr/>
        </p:nvSpPr>
        <p:spPr>
          <a:xfrm>
            <a:off x="2612025" y="5853229"/>
            <a:ext cx="862938" cy="369332"/>
          </a:xfrm>
          <a:prstGeom prst="rect">
            <a:avLst/>
          </a:prstGeom>
          <a:noFill/>
        </p:spPr>
        <p:txBody>
          <a:bodyPr wrap="square" rtlCol="0">
            <a:spAutoFit/>
          </a:bodyPr>
          <a:lstStyle/>
          <a:p>
            <a:r>
              <a:rPr lang="en-US" dirty="0"/>
              <a:t>(15%)</a:t>
            </a:r>
          </a:p>
        </p:txBody>
      </p:sp>
      <p:cxnSp>
        <p:nvCxnSpPr>
          <p:cNvPr id="27" name="Straight Arrow Connector 26">
            <a:extLst>
              <a:ext uri="{FF2B5EF4-FFF2-40B4-BE49-F238E27FC236}">
                <a16:creationId xmlns:a16="http://schemas.microsoft.com/office/drawing/2014/main" id="{5169B349-A052-4B82-B8EF-1830FC834EBD}"/>
              </a:ext>
            </a:extLst>
          </p:cNvPr>
          <p:cNvCxnSpPr>
            <a:cxnSpLocks/>
            <a:endCxn id="24" idx="1"/>
          </p:cNvCxnSpPr>
          <p:nvPr/>
        </p:nvCxnSpPr>
        <p:spPr>
          <a:xfrm>
            <a:off x="2563320" y="5587815"/>
            <a:ext cx="1042432" cy="450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106EE0-E805-4F3D-8892-961D743510FF}"/>
              </a:ext>
            </a:extLst>
          </p:cNvPr>
          <p:cNvSpPr txBox="1"/>
          <p:nvPr/>
        </p:nvSpPr>
        <p:spPr>
          <a:xfrm>
            <a:off x="5514680" y="5853229"/>
            <a:ext cx="3978112" cy="923330"/>
          </a:xfrm>
          <a:prstGeom prst="rect">
            <a:avLst/>
          </a:prstGeom>
          <a:noFill/>
        </p:spPr>
        <p:txBody>
          <a:bodyPr wrap="square" rtlCol="0">
            <a:spAutoFit/>
          </a:bodyPr>
          <a:lstStyle/>
          <a:p>
            <a:r>
              <a:rPr lang="en-US" dirty="0"/>
              <a:t>This is done to evaluate our model and choose the best parameters for the model to minimize the error</a:t>
            </a:r>
          </a:p>
        </p:txBody>
      </p:sp>
      <p:sp>
        <p:nvSpPr>
          <p:cNvPr id="22" name="TextBox 21">
            <a:extLst>
              <a:ext uri="{FF2B5EF4-FFF2-40B4-BE49-F238E27FC236}">
                <a16:creationId xmlns:a16="http://schemas.microsoft.com/office/drawing/2014/main" id="{29FB2A38-1EC5-46E3-860E-7D155135EA1D}"/>
              </a:ext>
            </a:extLst>
          </p:cNvPr>
          <p:cNvSpPr txBox="1"/>
          <p:nvPr/>
        </p:nvSpPr>
        <p:spPr>
          <a:xfrm>
            <a:off x="5354810" y="5040239"/>
            <a:ext cx="3978112" cy="646331"/>
          </a:xfrm>
          <a:prstGeom prst="rect">
            <a:avLst/>
          </a:prstGeom>
          <a:noFill/>
        </p:spPr>
        <p:txBody>
          <a:bodyPr wrap="square" rtlCol="0">
            <a:spAutoFit/>
          </a:bodyPr>
          <a:lstStyle/>
          <a:p>
            <a:r>
              <a:rPr lang="en-US" dirty="0"/>
              <a:t>Only used once our model has been chosen</a:t>
            </a:r>
          </a:p>
        </p:txBody>
      </p:sp>
      <p:sp>
        <p:nvSpPr>
          <p:cNvPr id="5" name="TextBox 4">
            <a:extLst>
              <a:ext uri="{FF2B5EF4-FFF2-40B4-BE49-F238E27FC236}">
                <a16:creationId xmlns:a16="http://schemas.microsoft.com/office/drawing/2014/main" id="{36AF7DA4-ACFF-4884-A425-1E9DD5BD9683}"/>
              </a:ext>
            </a:extLst>
          </p:cNvPr>
          <p:cNvSpPr txBox="1"/>
          <p:nvPr/>
        </p:nvSpPr>
        <p:spPr>
          <a:xfrm>
            <a:off x="123523" y="2892495"/>
            <a:ext cx="5664535" cy="646331"/>
          </a:xfrm>
          <a:prstGeom prst="rect">
            <a:avLst/>
          </a:prstGeom>
          <a:noFill/>
        </p:spPr>
        <p:txBody>
          <a:bodyPr wrap="square" rtlCol="0">
            <a:spAutoFit/>
          </a:bodyPr>
          <a:lstStyle/>
          <a:p>
            <a:r>
              <a:rPr lang="en-US" dirty="0"/>
              <a:t>This is how it is done generally, but we can also have a validation. This will help in the following way:</a:t>
            </a:r>
          </a:p>
        </p:txBody>
      </p:sp>
      <p:sp>
        <p:nvSpPr>
          <p:cNvPr id="7" name="TextBox 6">
            <a:extLst>
              <a:ext uri="{FF2B5EF4-FFF2-40B4-BE49-F238E27FC236}">
                <a16:creationId xmlns:a16="http://schemas.microsoft.com/office/drawing/2014/main" id="{F23B0D13-E8C6-450F-80B6-D6C1F553382A}"/>
              </a:ext>
            </a:extLst>
          </p:cNvPr>
          <p:cNvSpPr txBox="1"/>
          <p:nvPr/>
        </p:nvSpPr>
        <p:spPr>
          <a:xfrm>
            <a:off x="5788444" y="224968"/>
            <a:ext cx="4986779" cy="1200329"/>
          </a:xfrm>
          <a:prstGeom prst="rect">
            <a:avLst/>
          </a:prstGeom>
          <a:noFill/>
        </p:spPr>
        <p:txBody>
          <a:bodyPr wrap="square" rtlCol="0">
            <a:spAutoFit/>
          </a:bodyPr>
          <a:lstStyle/>
          <a:p>
            <a:r>
              <a:rPr lang="en-US" dirty="0"/>
              <a:t>So, we train our model using the training set and check the model performance with the cross validation set. If everything is satisfactory, then we test it using the testing set.</a:t>
            </a:r>
          </a:p>
        </p:txBody>
      </p:sp>
      <p:pic>
        <p:nvPicPr>
          <p:cNvPr id="10" name="Picture 9">
            <a:extLst>
              <a:ext uri="{FF2B5EF4-FFF2-40B4-BE49-F238E27FC236}">
                <a16:creationId xmlns:a16="http://schemas.microsoft.com/office/drawing/2014/main" id="{13906F12-A29C-4055-BE64-3366C5A42E23}"/>
              </a:ext>
            </a:extLst>
          </p:cNvPr>
          <p:cNvPicPr>
            <a:picLocks noChangeAspect="1"/>
          </p:cNvPicPr>
          <p:nvPr/>
        </p:nvPicPr>
        <p:blipFill>
          <a:blip r:embed="rId2"/>
          <a:stretch>
            <a:fillRect/>
          </a:stretch>
        </p:blipFill>
        <p:spPr>
          <a:xfrm>
            <a:off x="5486662" y="1562063"/>
            <a:ext cx="6577904" cy="3381725"/>
          </a:xfrm>
          <a:prstGeom prst="rect">
            <a:avLst/>
          </a:prstGeom>
        </p:spPr>
      </p:pic>
    </p:spTree>
    <p:extLst>
      <p:ext uri="{BB962C8B-B14F-4D97-AF65-F5344CB8AC3E}">
        <p14:creationId xmlns:p14="http://schemas.microsoft.com/office/powerpoint/2010/main" val="1903771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7AC91E-FA6B-42E7-AF1B-F2A023AE7875}"/>
              </a:ext>
            </a:extLst>
          </p:cNvPr>
          <p:cNvPicPr>
            <a:picLocks noChangeAspect="1"/>
          </p:cNvPicPr>
          <p:nvPr/>
        </p:nvPicPr>
        <p:blipFill>
          <a:blip r:embed="rId2"/>
          <a:stretch>
            <a:fillRect/>
          </a:stretch>
        </p:blipFill>
        <p:spPr>
          <a:xfrm>
            <a:off x="77822" y="104509"/>
            <a:ext cx="8628433" cy="3324491"/>
          </a:xfrm>
          <a:prstGeom prst="rect">
            <a:avLst/>
          </a:prstGeom>
        </p:spPr>
      </p:pic>
    </p:spTree>
    <p:extLst>
      <p:ext uri="{BB962C8B-B14F-4D97-AF65-F5344CB8AC3E}">
        <p14:creationId xmlns:p14="http://schemas.microsoft.com/office/powerpoint/2010/main" val="4199037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6FCC45-829A-4B6C-A34D-45998017B6BF}"/>
              </a:ext>
            </a:extLst>
          </p:cNvPr>
          <p:cNvPicPr>
            <a:picLocks noChangeAspect="1"/>
          </p:cNvPicPr>
          <p:nvPr/>
        </p:nvPicPr>
        <p:blipFill>
          <a:blip r:embed="rId2"/>
          <a:stretch>
            <a:fillRect/>
          </a:stretch>
        </p:blipFill>
        <p:spPr>
          <a:xfrm>
            <a:off x="119062" y="183914"/>
            <a:ext cx="11202050" cy="3347226"/>
          </a:xfrm>
          <a:prstGeom prst="rect">
            <a:avLst/>
          </a:prstGeom>
        </p:spPr>
      </p:pic>
      <p:pic>
        <p:nvPicPr>
          <p:cNvPr id="6" name="Picture 5">
            <a:extLst>
              <a:ext uri="{FF2B5EF4-FFF2-40B4-BE49-F238E27FC236}">
                <a16:creationId xmlns:a16="http://schemas.microsoft.com/office/drawing/2014/main" id="{D45C9EA1-4577-44A6-B00B-CE6300D042E4}"/>
              </a:ext>
            </a:extLst>
          </p:cNvPr>
          <p:cNvPicPr>
            <a:picLocks noChangeAspect="1"/>
          </p:cNvPicPr>
          <p:nvPr/>
        </p:nvPicPr>
        <p:blipFill>
          <a:blip r:embed="rId3"/>
          <a:stretch>
            <a:fillRect/>
          </a:stretch>
        </p:blipFill>
        <p:spPr>
          <a:xfrm>
            <a:off x="119062" y="3784262"/>
            <a:ext cx="11202050" cy="2161799"/>
          </a:xfrm>
          <a:prstGeom prst="rect">
            <a:avLst/>
          </a:prstGeom>
        </p:spPr>
      </p:pic>
    </p:spTree>
    <p:extLst>
      <p:ext uri="{BB962C8B-B14F-4D97-AF65-F5344CB8AC3E}">
        <p14:creationId xmlns:p14="http://schemas.microsoft.com/office/powerpoint/2010/main" val="491002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29DC6E-E805-402A-ABAA-43B375DA1D3B}"/>
              </a:ext>
            </a:extLst>
          </p:cNvPr>
          <p:cNvSpPr txBox="1"/>
          <p:nvPr/>
        </p:nvSpPr>
        <p:spPr>
          <a:xfrm>
            <a:off x="68093" y="77820"/>
            <a:ext cx="9873766" cy="461665"/>
          </a:xfrm>
          <a:prstGeom prst="rect">
            <a:avLst/>
          </a:prstGeom>
          <a:noFill/>
        </p:spPr>
        <p:txBody>
          <a:bodyPr wrap="square" rtlCol="0">
            <a:spAutoFit/>
          </a:bodyPr>
          <a:lstStyle/>
          <a:p>
            <a:r>
              <a:rPr lang="en-US" sz="2400" b="1" dirty="0"/>
              <a:t>MODEL SELECTION  AND STEPS INVOLVED IN MODEL SELECTION </a:t>
            </a:r>
          </a:p>
        </p:txBody>
      </p:sp>
      <p:pic>
        <p:nvPicPr>
          <p:cNvPr id="4" name="Picture 3">
            <a:extLst>
              <a:ext uri="{FF2B5EF4-FFF2-40B4-BE49-F238E27FC236}">
                <a16:creationId xmlns:a16="http://schemas.microsoft.com/office/drawing/2014/main" id="{1A48DE91-E129-4BDE-AA21-DD843A0A4BAA}"/>
              </a:ext>
            </a:extLst>
          </p:cNvPr>
          <p:cNvPicPr>
            <a:picLocks noChangeAspect="1"/>
          </p:cNvPicPr>
          <p:nvPr/>
        </p:nvPicPr>
        <p:blipFill>
          <a:blip r:embed="rId2"/>
          <a:stretch>
            <a:fillRect/>
          </a:stretch>
        </p:blipFill>
        <p:spPr>
          <a:xfrm>
            <a:off x="163849" y="922507"/>
            <a:ext cx="8250577" cy="2841964"/>
          </a:xfrm>
          <a:prstGeom prst="rect">
            <a:avLst/>
          </a:prstGeom>
        </p:spPr>
      </p:pic>
      <p:sp>
        <p:nvSpPr>
          <p:cNvPr id="5" name="TextBox 4">
            <a:extLst>
              <a:ext uri="{FF2B5EF4-FFF2-40B4-BE49-F238E27FC236}">
                <a16:creationId xmlns:a16="http://schemas.microsoft.com/office/drawing/2014/main" id="{83ECB0F2-0409-4C28-B635-7DF290EB9713}"/>
              </a:ext>
            </a:extLst>
          </p:cNvPr>
          <p:cNvSpPr txBox="1"/>
          <p:nvPr/>
        </p:nvSpPr>
        <p:spPr>
          <a:xfrm>
            <a:off x="163849" y="638781"/>
            <a:ext cx="3803516" cy="369332"/>
          </a:xfrm>
          <a:prstGeom prst="rect">
            <a:avLst/>
          </a:prstGeom>
          <a:noFill/>
        </p:spPr>
        <p:txBody>
          <a:bodyPr wrap="square" rtlCol="0">
            <a:spAutoFit/>
          </a:bodyPr>
          <a:lstStyle/>
          <a:p>
            <a:r>
              <a:rPr lang="en-US" dirty="0"/>
              <a:t>STEPS 1: Establish Baselines</a:t>
            </a:r>
          </a:p>
        </p:txBody>
      </p:sp>
      <p:sp>
        <p:nvSpPr>
          <p:cNvPr id="6" name="TextBox 5">
            <a:extLst>
              <a:ext uri="{FF2B5EF4-FFF2-40B4-BE49-F238E27FC236}">
                <a16:creationId xmlns:a16="http://schemas.microsoft.com/office/drawing/2014/main" id="{3A8D6DDD-1EE9-42A9-ABE2-822BF6BA5EA7}"/>
              </a:ext>
            </a:extLst>
          </p:cNvPr>
          <p:cNvSpPr txBox="1"/>
          <p:nvPr/>
        </p:nvSpPr>
        <p:spPr>
          <a:xfrm>
            <a:off x="163848" y="3863531"/>
            <a:ext cx="10478212" cy="369332"/>
          </a:xfrm>
          <a:prstGeom prst="rect">
            <a:avLst/>
          </a:prstGeom>
          <a:noFill/>
        </p:spPr>
        <p:txBody>
          <a:bodyPr wrap="square" rtlCol="0">
            <a:spAutoFit/>
          </a:bodyPr>
          <a:lstStyle/>
          <a:p>
            <a:r>
              <a:rPr lang="en-US" dirty="0"/>
              <a:t>STEPS 2: Start building different models. Start with simple model and then iterate to select the best model</a:t>
            </a:r>
          </a:p>
        </p:txBody>
      </p:sp>
      <p:pic>
        <p:nvPicPr>
          <p:cNvPr id="8" name="Picture 7">
            <a:extLst>
              <a:ext uri="{FF2B5EF4-FFF2-40B4-BE49-F238E27FC236}">
                <a16:creationId xmlns:a16="http://schemas.microsoft.com/office/drawing/2014/main" id="{08DD064A-74FB-44E9-8531-7C6E6BF10C5E}"/>
              </a:ext>
            </a:extLst>
          </p:cNvPr>
          <p:cNvPicPr>
            <a:picLocks noChangeAspect="1"/>
          </p:cNvPicPr>
          <p:nvPr/>
        </p:nvPicPr>
        <p:blipFill>
          <a:blip r:embed="rId3"/>
          <a:stretch>
            <a:fillRect/>
          </a:stretch>
        </p:blipFill>
        <p:spPr>
          <a:xfrm>
            <a:off x="163848" y="4284616"/>
            <a:ext cx="5478195" cy="2149796"/>
          </a:xfrm>
          <a:prstGeom prst="rect">
            <a:avLst/>
          </a:prstGeom>
        </p:spPr>
      </p:pic>
      <p:sp>
        <p:nvSpPr>
          <p:cNvPr id="9" name="TextBox 8">
            <a:extLst>
              <a:ext uri="{FF2B5EF4-FFF2-40B4-BE49-F238E27FC236}">
                <a16:creationId xmlns:a16="http://schemas.microsoft.com/office/drawing/2014/main" id="{0DFF1867-6288-4529-AC18-8FD88AC2365A}"/>
              </a:ext>
            </a:extLst>
          </p:cNvPr>
          <p:cNvSpPr txBox="1"/>
          <p:nvPr/>
        </p:nvSpPr>
        <p:spPr>
          <a:xfrm>
            <a:off x="5642043" y="4221543"/>
            <a:ext cx="2529191" cy="369332"/>
          </a:xfrm>
          <a:prstGeom prst="rect">
            <a:avLst/>
          </a:prstGeom>
          <a:noFill/>
        </p:spPr>
        <p:txBody>
          <a:bodyPr wrap="square" rtlCol="0">
            <a:spAutoFit/>
          </a:bodyPr>
          <a:lstStyle/>
          <a:p>
            <a:r>
              <a:rPr lang="en-US" dirty="0"/>
              <a:t>STEPS 3: How to iterate</a:t>
            </a:r>
          </a:p>
        </p:txBody>
      </p:sp>
      <p:pic>
        <p:nvPicPr>
          <p:cNvPr id="11" name="Picture 10">
            <a:extLst>
              <a:ext uri="{FF2B5EF4-FFF2-40B4-BE49-F238E27FC236}">
                <a16:creationId xmlns:a16="http://schemas.microsoft.com/office/drawing/2014/main" id="{5E8D4BCB-F31A-4192-BC09-59F4C6BC9C47}"/>
              </a:ext>
            </a:extLst>
          </p:cNvPr>
          <p:cNvPicPr>
            <a:picLocks noChangeAspect="1"/>
          </p:cNvPicPr>
          <p:nvPr/>
        </p:nvPicPr>
        <p:blipFill>
          <a:blip r:embed="rId4"/>
          <a:stretch>
            <a:fillRect/>
          </a:stretch>
        </p:blipFill>
        <p:spPr>
          <a:xfrm>
            <a:off x="5997852" y="4564611"/>
            <a:ext cx="5122386" cy="1896065"/>
          </a:xfrm>
          <a:prstGeom prst="rect">
            <a:avLst/>
          </a:prstGeom>
        </p:spPr>
      </p:pic>
    </p:spTree>
    <p:extLst>
      <p:ext uri="{BB962C8B-B14F-4D97-AF65-F5344CB8AC3E}">
        <p14:creationId xmlns:p14="http://schemas.microsoft.com/office/powerpoint/2010/main" val="1637380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373C4-8690-49CF-9E25-8DD6CBF761FB}"/>
              </a:ext>
            </a:extLst>
          </p:cNvPr>
          <p:cNvPicPr>
            <a:picLocks noChangeAspect="1"/>
          </p:cNvPicPr>
          <p:nvPr/>
        </p:nvPicPr>
        <p:blipFill>
          <a:blip r:embed="rId2"/>
          <a:stretch>
            <a:fillRect/>
          </a:stretch>
        </p:blipFill>
        <p:spPr>
          <a:xfrm>
            <a:off x="1251596" y="643467"/>
            <a:ext cx="9688808" cy="5571065"/>
          </a:xfrm>
          <a:prstGeom prst="rect">
            <a:avLst/>
          </a:prstGeom>
          <a:ln>
            <a:noFill/>
          </a:ln>
        </p:spPr>
      </p:pic>
    </p:spTree>
    <p:extLst>
      <p:ext uri="{BB962C8B-B14F-4D97-AF65-F5344CB8AC3E}">
        <p14:creationId xmlns:p14="http://schemas.microsoft.com/office/powerpoint/2010/main" val="3934327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45F2-9CD1-431B-A225-A925913B2FC1}"/>
              </a:ext>
            </a:extLst>
          </p:cNvPr>
          <p:cNvPicPr>
            <a:picLocks noChangeAspect="1"/>
          </p:cNvPicPr>
          <p:nvPr/>
        </p:nvPicPr>
        <p:blipFill>
          <a:blip r:embed="rId2"/>
          <a:stretch>
            <a:fillRect/>
          </a:stretch>
        </p:blipFill>
        <p:spPr>
          <a:xfrm>
            <a:off x="119062" y="505838"/>
            <a:ext cx="11944350" cy="1866900"/>
          </a:xfrm>
          <a:prstGeom prst="rect">
            <a:avLst/>
          </a:prstGeom>
        </p:spPr>
      </p:pic>
      <p:pic>
        <p:nvPicPr>
          <p:cNvPr id="5" name="Picture 4">
            <a:extLst>
              <a:ext uri="{FF2B5EF4-FFF2-40B4-BE49-F238E27FC236}">
                <a16:creationId xmlns:a16="http://schemas.microsoft.com/office/drawing/2014/main" id="{5BCB9FCA-BF16-4E6F-9DA1-7678FA59B480}"/>
              </a:ext>
            </a:extLst>
          </p:cNvPr>
          <p:cNvPicPr>
            <a:picLocks noChangeAspect="1"/>
          </p:cNvPicPr>
          <p:nvPr/>
        </p:nvPicPr>
        <p:blipFill>
          <a:blip r:embed="rId3"/>
          <a:stretch>
            <a:fillRect/>
          </a:stretch>
        </p:blipFill>
        <p:spPr>
          <a:xfrm>
            <a:off x="119062" y="2879995"/>
            <a:ext cx="11953875" cy="3257550"/>
          </a:xfrm>
          <a:prstGeom prst="rect">
            <a:avLst/>
          </a:prstGeom>
        </p:spPr>
      </p:pic>
    </p:spTree>
    <p:extLst>
      <p:ext uri="{BB962C8B-B14F-4D97-AF65-F5344CB8AC3E}">
        <p14:creationId xmlns:p14="http://schemas.microsoft.com/office/powerpoint/2010/main" val="3001192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C7C009-21FF-436B-B70B-4E8A3C5FD8F5}"/>
              </a:ext>
            </a:extLst>
          </p:cNvPr>
          <p:cNvPicPr>
            <a:picLocks noChangeAspect="1"/>
          </p:cNvPicPr>
          <p:nvPr/>
        </p:nvPicPr>
        <p:blipFill>
          <a:blip r:embed="rId2"/>
          <a:stretch>
            <a:fillRect/>
          </a:stretch>
        </p:blipFill>
        <p:spPr>
          <a:xfrm>
            <a:off x="0" y="0"/>
            <a:ext cx="6563360" cy="2541301"/>
          </a:xfrm>
          <a:prstGeom prst="rect">
            <a:avLst/>
          </a:prstGeom>
        </p:spPr>
      </p:pic>
      <p:pic>
        <p:nvPicPr>
          <p:cNvPr id="5" name="Picture 4">
            <a:extLst>
              <a:ext uri="{FF2B5EF4-FFF2-40B4-BE49-F238E27FC236}">
                <a16:creationId xmlns:a16="http://schemas.microsoft.com/office/drawing/2014/main" id="{0638E2B9-38FA-4F67-A2BC-DCA6C6E4C348}"/>
              </a:ext>
            </a:extLst>
          </p:cNvPr>
          <p:cNvPicPr>
            <a:picLocks noChangeAspect="1"/>
          </p:cNvPicPr>
          <p:nvPr/>
        </p:nvPicPr>
        <p:blipFill>
          <a:blip r:embed="rId3"/>
          <a:stretch>
            <a:fillRect/>
          </a:stretch>
        </p:blipFill>
        <p:spPr>
          <a:xfrm>
            <a:off x="77153" y="3043872"/>
            <a:ext cx="7280084" cy="3712528"/>
          </a:xfrm>
          <a:prstGeom prst="rect">
            <a:avLst/>
          </a:prstGeom>
        </p:spPr>
      </p:pic>
      <p:sp>
        <p:nvSpPr>
          <p:cNvPr id="6" name="TextBox 5">
            <a:extLst>
              <a:ext uri="{FF2B5EF4-FFF2-40B4-BE49-F238E27FC236}">
                <a16:creationId xmlns:a16="http://schemas.microsoft.com/office/drawing/2014/main" id="{EE2D82D6-843B-4D7B-808F-F2B02AA948F9}"/>
              </a:ext>
            </a:extLst>
          </p:cNvPr>
          <p:cNvSpPr txBox="1"/>
          <p:nvPr/>
        </p:nvSpPr>
        <p:spPr>
          <a:xfrm>
            <a:off x="7581152" y="2067317"/>
            <a:ext cx="4610847" cy="3416320"/>
          </a:xfrm>
          <a:prstGeom prst="rect">
            <a:avLst/>
          </a:prstGeom>
          <a:noFill/>
        </p:spPr>
        <p:txBody>
          <a:bodyPr wrap="square" rtlCol="0">
            <a:spAutoFit/>
          </a:bodyPr>
          <a:lstStyle/>
          <a:p>
            <a:r>
              <a:rPr lang="en-US" dirty="0"/>
              <a:t>We have built a car detection model. Let us see how it works. The model detects some cars correctly, but not all of them.</a:t>
            </a:r>
          </a:p>
          <a:p>
            <a:endParaRPr lang="en-US" dirty="0"/>
          </a:p>
          <a:p>
            <a:r>
              <a:rPr lang="en-US" dirty="0"/>
              <a:t>1- In the left figure, Cars in the foggy region are not detected correctly. So, the model should be trained with foggy data.</a:t>
            </a:r>
          </a:p>
          <a:p>
            <a:endParaRPr lang="en-US" dirty="0"/>
          </a:p>
          <a:p>
            <a:r>
              <a:rPr lang="en-US" dirty="0"/>
              <a:t>2- In the figure  on the right, smaller cars are not detected. So, we should see if the model can predict smaller cars by training it. If not, we should change the model.</a:t>
            </a:r>
          </a:p>
        </p:txBody>
      </p:sp>
      <p:pic>
        <p:nvPicPr>
          <p:cNvPr id="8" name="Picture 7">
            <a:extLst>
              <a:ext uri="{FF2B5EF4-FFF2-40B4-BE49-F238E27FC236}">
                <a16:creationId xmlns:a16="http://schemas.microsoft.com/office/drawing/2014/main" id="{675D6D14-8FDB-481B-AE85-12729175AC53}"/>
              </a:ext>
            </a:extLst>
          </p:cNvPr>
          <p:cNvPicPr>
            <a:picLocks noChangeAspect="1"/>
          </p:cNvPicPr>
          <p:nvPr/>
        </p:nvPicPr>
        <p:blipFill>
          <a:blip r:embed="rId4"/>
          <a:stretch>
            <a:fillRect/>
          </a:stretch>
        </p:blipFill>
        <p:spPr>
          <a:xfrm>
            <a:off x="6189492" y="172720"/>
            <a:ext cx="6002508" cy="1889760"/>
          </a:xfrm>
          <a:prstGeom prst="rect">
            <a:avLst/>
          </a:prstGeom>
        </p:spPr>
      </p:pic>
    </p:spTree>
    <p:extLst>
      <p:ext uri="{BB962C8B-B14F-4D97-AF65-F5344CB8AC3E}">
        <p14:creationId xmlns:p14="http://schemas.microsoft.com/office/powerpoint/2010/main" val="3414996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C2D6A14-D75F-4C05-88BB-93541A7E93D7}"/>
              </a:ext>
            </a:extLst>
          </p:cNvPr>
          <p:cNvPicPr>
            <a:picLocks noChangeAspect="1"/>
          </p:cNvPicPr>
          <p:nvPr/>
        </p:nvPicPr>
        <p:blipFill>
          <a:blip r:embed="rId2"/>
          <a:stretch>
            <a:fillRect/>
          </a:stretch>
        </p:blipFill>
        <p:spPr>
          <a:xfrm>
            <a:off x="329173" y="830075"/>
            <a:ext cx="10867746" cy="4391025"/>
          </a:xfrm>
          <a:prstGeom prst="rect">
            <a:avLst/>
          </a:prstGeom>
        </p:spPr>
      </p:pic>
    </p:spTree>
    <p:extLst>
      <p:ext uri="{BB962C8B-B14F-4D97-AF65-F5344CB8AC3E}">
        <p14:creationId xmlns:p14="http://schemas.microsoft.com/office/powerpoint/2010/main" val="2241936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03F2EA-3EB7-47A5-930F-AC30BF629037}"/>
              </a:ext>
            </a:extLst>
          </p:cNvPr>
          <p:cNvPicPr>
            <a:picLocks noChangeAspect="1"/>
          </p:cNvPicPr>
          <p:nvPr/>
        </p:nvPicPr>
        <p:blipFill>
          <a:blip r:embed="rId2"/>
          <a:stretch>
            <a:fillRect/>
          </a:stretch>
        </p:blipFill>
        <p:spPr>
          <a:xfrm>
            <a:off x="436880" y="0"/>
            <a:ext cx="8393758" cy="6858000"/>
          </a:xfrm>
          <a:prstGeom prst="rect">
            <a:avLst/>
          </a:prstGeom>
        </p:spPr>
      </p:pic>
    </p:spTree>
    <p:extLst>
      <p:ext uri="{BB962C8B-B14F-4D97-AF65-F5344CB8AC3E}">
        <p14:creationId xmlns:p14="http://schemas.microsoft.com/office/powerpoint/2010/main" val="766280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9950AF-0D9F-4237-BEAB-4D5247F611C4}"/>
              </a:ext>
            </a:extLst>
          </p:cNvPr>
          <p:cNvPicPr>
            <a:picLocks noChangeAspect="1"/>
          </p:cNvPicPr>
          <p:nvPr/>
        </p:nvPicPr>
        <p:blipFill>
          <a:blip r:embed="rId2"/>
          <a:stretch>
            <a:fillRect/>
          </a:stretch>
        </p:blipFill>
        <p:spPr>
          <a:xfrm>
            <a:off x="0" y="0"/>
            <a:ext cx="11972925" cy="3552825"/>
          </a:xfrm>
          <a:prstGeom prst="rect">
            <a:avLst/>
          </a:prstGeom>
        </p:spPr>
      </p:pic>
      <p:pic>
        <p:nvPicPr>
          <p:cNvPr id="5" name="Picture 4">
            <a:extLst>
              <a:ext uri="{FF2B5EF4-FFF2-40B4-BE49-F238E27FC236}">
                <a16:creationId xmlns:a16="http://schemas.microsoft.com/office/drawing/2014/main" id="{298660DE-EAA1-4F79-ACD7-94EA7B4F0F54}"/>
              </a:ext>
            </a:extLst>
          </p:cNvPr>
          <p:cNvPicPr>
            <a:picLocks noChangeAspect="1"/>
          </p:cNvPicPr>
          <p:nvPr/>
        </p:nvPicPr>
        <p:blipFill>
          <a:blip r:embed="rId3"/>
          <a:stretch>
            <a:fillRect/>
          </a:stretch>
        </p:blipFill>
        <p:spPr>
          <a:xfrm>
            <a:off x="0" y="3691572"/>
            <a:ext cx="12030075" cy="2800350"/>
          </a:xfrm>
          <a:prstGeom prst="rect">
            <a:avLst/>
          </a:prstGeom>
        </p:spPr>
      </p:pic>
    </p:spTree>
    <p:extLst>
      <p:ext uri="{BB962C8B-B14F-4D97-AF65-F5344CB8AC3E}">
        <p14:creationId xmlns:p14="http://schemas.microsoft.com/office/powerpoint/2010/main" val="1379585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8B353-7060-4285-889F-07BA02714CB2}"/>
              </a:ext>
            </a:extLst>
          </p:cNvPr>
          <p:cNvPicPr>
            <a:picLocks noChangeAspect="1"/>
          </p:cNvPicPr>
          <p:nvPr/>
        </p:nvPicPr>
        <p:blipFill>
          <a:blip r:embed="rId2"/>
          <a:stretch>
            <a:fillRect/>
          </a:stretch>
        </p:blipFill>
        <p:spPr>
          <a:xfrm>
            <a:off x="165100" y="171768"/>
            <a:ext cx="7374218" cy="3745946"/>
          </a:xfrm>
          <a:prstGeom prst="rect">
            <a:avLst/>
          </a:prstGeom>
        </p:spPr>
      </p:pic>
      <p:sp>
        <p:nvSpPr>
          <p:cNvPr id="4" name="TextBox 3">
            <a:extLst>
              <a:ext uri="{FF2B5EF4-FFF2-40B4-BE49-F238E27FC236}">
                <a16:creationId xmlns:a16="http://schemas.microsoft.com/office/drawing/2014/main" id="{9DCA4555-9D63-4599-8702-C054A2412113}"/>
              </a:ext>
            </a:extLst>
          </p:cNvPr>
          <p:cNvSpPr txBox="1"/>
          <p:nvPr/>
        </p:nvSpPr>
        <p:spPr>
          <a:xfrm>
            <a:off x="701040" y="5902960"/>
            <a:ext cx="3515360" cy="369332"/>
          </a:xfrm>
          <a:prstGeom prst="rect">
            <a:avLst/>
          </a:prstGeom>
          <a:noFill/>
        </p:spPr>
        <p:txBody>
          <a:bodyPr wrap="square" rtlCol="0">
            <a:spAutoFit/>
          </a:bodyPr>
          <a:lstStyle/>
          <a:p>
            <a:r>
              <a:rPr lang="en-US" dirty="0"/>
              <a:t>A model is as good as its data</a:t>
            </a:r>
          </a:p>
        </p:txBody>
      </p:sp>
      <p:sp>
        <p:nvSpPr>
          <p:cNvPr id="2" name="正方形/長方形 1">
            <a:extLst>
              <a:ext uri="{FF2B5EF4-FFF2-40B4-BE49-F238E27FC236}">
                <a16:creationId xmlns:a16="http://schemas.microsoft.com/office/drawing/2014/main" id="{4ABC9878-6FEE-4BBB-9287-05CA1CE3A700}"/>
              </a:ext>
            </a:extLst>
          </p:cNvPr>
          <p:cNvSpPr/>
          <p:nvPr/>
        </p:nvSpPr>
        <p:spPr>
          <a:xfrm>
            <a:off x="165100" y="3926816"/>
            <a:ext cx="8516471" cy="1754326"/>
          </a:xfrm>
          <a:prstGeom prst="rect">
            <a:avLst/>
          </a:prstGeom>
        </p:spPr>
        <p:txBody>
          <a:bodyPr wrap="square">
            <a:spAutoFit/>
          </a:bodyPr>
          <a:lstStyle/>
          <a:p>
            <a:r>
              <a:rPr lang="en-IN" b="0" i="0" dirty="0">
                <a:solidFill>
                  <a:srgbClr val="0B0B0B"/>
                </a:solidFill>
                <a:effectLst/>
                <a:latin typeface="Open Sans"/>
              </a:rPr>
              <a:t>The Machine Learning workflow is organized as follow:</a:t>
            </a:r>
          </a:p>
          <a:p>
            <a:pPr>
              <a:buFont typeface="Arial" panose="020B0604020202020204" pitchFamily="34" charset="0"/>
              <a:buChar char="•"/>
            </a:pPr>
            <a:r>
              <a:rPr lang="en-IN" b="1" i="0" dirty="0">
                <a:solidFill>
                  <a:srgbClr val="0B0B0B"/>
                </a:solidFill>
                <a:effectLst/>
                <a:latin typeface="Open Sans"/>
              </a:rPr>
              <a:t>Frame the problem:</a:t>
            </a:r>
            <a:r>
              <a:rPr lang="en-IN" b="0" i="0" dirty="0">
                <a:solidFill>
                  <a:srgbClr val="0B0B0B"/>
                </a:solidFill>
                <a:effectLst/>
                <a:latin typeface="Open Sans"/>
              </a:rPr>
              <a:t> understand the stakes, and define relevant metrics.</a:t>
            </a:r>
          </a:p>
          <a:p>
            <a:pPr>
              <a:buFont typeface="Arial" panose="020B0604020202020204" pitchFamily="34" charset="0"/>
              <a:buChar char="•"/>
            </a:pPr>
            <a:r>
              <a:rPr lang="en-IN" b="1" i="0" dirty="0">
                <a:solidFill>
                  <a:srgbClr val="0B0B0B"/>
                </a:solidFill>
                <a:effectLst/>
                <a:latin typeface="Open Sans"/>
              </a:rPr>
              <a:t>Understand the data:</a:t>
            </a:r>
            <a:r>
              <a:rPr lang="en-IN" b="0" i="0" dirty="0">
                <a:solidFill>
                  <a:srgbClr val="0B0B0B"/>
                </a:solidFill>
                <a:effectLst/>
                <a:latin typeface="Open Sans"/>
              </a:rPr>
              <a:t> perform an Exploratory Data Analysis, and extract patterns from the dataset.</a:t>
            </a:r>
          </a:p>
          <a:p>
            <a:pPr>
              <a:buFont typeface="Arial" panose="020B0604020202020204" pitchFamily="34" charset="0"/>
              <a:buChar char="•"/>
            </a:pPr>
            <a:r>
              <a:rPr lang="en-IN" b="1" i="0" dirty="0">
                <a:solidFill>
                  <a:srgbClr val="0B0B0B"/>
                </a:solidFill>
                <a:effectLst/>
                <a:latin typeface="Open Sans"/>
              </a:rPr>
              <a:t>Iterate on the model:</a:t>
            </a:r>
            <a:r>
              <a:rPr lang="en-IN" b="0" i="0" dirty="0">
                <a:solidFill>
                  <a:srgbClr val="0B0B0B"/>
                </a:solidFill>
                <a:effectLst/>
                <a:latin typeface="Open Sans"/>
              </a:rPr>
              <a:t> create a validation set, set up baselines, and iterate on models from simpler to more complex.</a:t>
            </a:r>
          </a:p>
        </p:txBody>
      </p:sp>
    </p:spTree>
    <p:extLst>
      <p:ext uri="{BB962C8B-B14F-4D97-AF65-F5344CB8AC3E}">
        <p14:creationId xmlns:p14="http://schemas.microsoft.com/office/powerpoint/2010/main" val="2864710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3C4AA-E529-4584-9BF5-C2F9D20D0B50}"/>
              </a:ext>
            </a:extLst>
          </p:cNvPr>
          <p:cNvPicPr>
            <a:picLocks noChangeAspect="1"/>
          </p:cNvPicPr>
          <p:nvPr/>
        </p:nvPicPr>
        <p:blipFill>
          <a:blip r:embed="rId2"/>
          <a:stretch>
            <a:fillRect/>
          </a:stretch>
        </p:blipFill>
        <p:spPr>
          <a:xfrm>
            <a:off x="203200" y="628650"/>
            <a:ext cx="9306560" cy="5600700"/>
          </a:xfrm>
          <a:prstGeom prst="rect">
            <a:avLst/>
          </a:prstGeom>
        </p:spPr>
      </p:pic>
    </p:spTree>
    <p:extLst>
      <p:ext uri="{BB962C8B-B14F-4D97-AF65-F5344CB8AC3E}">
        <p14:creationId xmlns:p14="http://schemas.microsoft.com/office/powerpoint/2010/main" val="2177091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AF93191-BFB3-4186-96AE-E42C4E0687D2}"/>
              </a:ext>
            </a:extLst>
          </p:cNvPr>
          <p:cNvSpPr txBox="1"/>
          <p:nvPr/>
        </p:nvSpPr>
        <p:spPr>
          <a:xfrm>
            <a:off x="4323425" y="2840854"/>
            <a:ext cx="2476869" cy="707886"/>
          </a:xfrm>
          <a:prstGeom prst="rect">
            <a:avLst/>
          </a:prstGeom>
          <a:noFill/>
        </p:spPr>
        <p:txBody>
          <a:bodyPr wrap="square" rtlCol="0">
            <a:spAutoFit/>
          </a:bodyPr>
          <a:lstStyle/>
          <a:p>
            <a:r>
              <a:rPr lang="en-IN" sz="4000" dirty="0"/>
              <a:t>THE END</a:t>
            </a:r>
          </a:p>
        </p:txBody>
      </p:sp>
    </p:spTree>
    <p:extLst>
      <p:ext uri="{BB962C8B-B14F-4D97-AF65-F5344CB8AC3E}">
        <p14:creationId xmlns:p14="http://schemas.microsoft.com/office/powerpoint/2010/main" val="1359518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0" y="0"/>
            <a:ext cx="3886200" cy="982195"/>
          </a:xfrm>
        </p:spPr>
        <p:txBody>
          <a:bodyPr/>
          <a:lstStyle/>
          <a:p>
            <a:r>
              <a:rPr lang="en-US" dirty="0"/>
              <a:t>The Big Picture</a:t>
            </a:r>
          </a:p>
        </p:txBody>
      </p:sp>
      <p:pic>
        <p:nvPicPr>
          <p:cNvPr id="5" name="Picture 4">
            <a:extLst>
              <a:ext uri="{FF2B5EF4-FFF2-40B4-BE49-F238E27FC236}">
                <a16:creationId xmlns:a16="http://schemas.microsoft.com/office/drawing/2014/main" id="{E071EEDC-61F8-44DB-9A9C-F7D884D38B78}"/>
              </a:ext>
            </a:extLst>
          </p:cNvPr>
          <p:cNvPicPr>
            <a:picLocks noChangeAspect="1"/>
          </p:cNvPicPr>
          <p:nvPr/>
        </p:nvPicPr>
        <p:blipFill>
          <a:blip r:embed="rId2"/>
          <a:stretch>
            <a:fillRect/>
          </a:stretch>
        </p:blipFill>
        <p:spPr>
          <a:xfrm>
            <a:off x="0" y="779397"/>
            <a:ext cx="9243377" cy="3738077"/>
          </a:xfrm>
          <a:prstGeom prst="rect">
            <a:avLst/>
          </a:prstGeom>
        </p:spPr>
      </p:pic>
      <p:sp>
        <p:nvSpPr>
          <p:cNvPr id="6" name="TextBox 5">
            <a:extLst>
              <a:ext uri="{FF2B5EF4-FFF2-40B4-BE49-F238E27FC236}">
                <a16:creationId xmlns:a16="http://schemas.microsoft.com/office/drawing/2014/main" id="{0C14D183-AE2A-442B-B543-6A9627BCE308}"/>
              </a:ext>
            </a:extLst>
          </p:cNvPr>
          <p:cNvSpPr txBox="1"/>
          <p:nvPr/>
        </p:nvSpPr>
        <p:spPr>
          <a:xfrm>
            <a:off x="178595" y="4142709"/>
            <a:ext cx="2540000" cy="2308324"/>
          </a:xfrm>
          <a:prstGeom prst="rect">
            <a:avLst/>
          </a:prstGeom>
          <a:noFill/>
        </p:spPr>
        <p:txBody>
          <a:bodyPr wrap="square" rtlCol="0">
            <a:spAutoFit/>
          </a:bodyPr>
          <a:lstStyle/>
          <a:p>
            <a:r>
              <a:rPr lang="en-US" dirty="0"/>
              <a:t>1- Frame the problem.</a:t>
            </a:r>
          </a:p>
          <a:p>
            <a:r>
              <a:rPr lang="en-US" dirty="0"/>
              <a:t>2- What are we trying to achieve here?</a:t>
            </a:r>
            <a:br>
              <a:rPr lang="en-US" dirty="0"/>
            </a:br>
            <a:r>
              <a:rPr lang="en-US" dirty="0"/>
              <a:t>3- Why?</a:t>
            </a:r>
          </a:p>
          <a:p>
            <a:r>
              <a:rPr lang="en-US" dirty="0"/>
              <a:t>4- Who cares about this problem?</a:t>
            </a:r>
          </a:p>
          <a:p>
            <a:r>
              <a:rPr lang="en-US" dirty="0"/>
              <a:t>5- Do we even need ML?</a:t>
            </a:r>
          </a:p>
          <a:p>
            <a:r>
              <a:rPr lang="en-US" dirty="0"/>
              <a:t>want to solve?</a:t>
            </a:r>
          </a:p>
        </p:txBody>
      </p:sp>
      <p:sp>
        <p:nvSpPr>
          <p:cNvPr id="7" name="TextBox 6">
            <a:extLst>
              <a:ext uri="{FF2B5EF4-FFF2-40B4-BE49-F238E27FC236}">
                <a16:creationId xmlns:a16="http://schemas.microsoft.com/office/drawing/2014/main" id="{EF941EC2-7A35-46D6-BF15-A8AF6EB6ED3D}"/>
              </a:ext>
            </a:extLst>
          </p:cNvPr>
          <p:cNvSpPr txBox="1"/>
          <p:nvPr/>
        </p:nvSpPr>
        <p:spPr>
          <a:xfrm>
            <a:off x="3556000" y="4517474"/>
            <a:ext cx="2540000" cy="2308324"/>
          </a:xfrm>
          <a:prstGeom prst="rect">
            <a:avLst/>
          </a:prstGeom>
          <a:noFill/>
        </p:spPr>
        <p:txBody>
          <a:bodyPr wrap="square" rtlCol="0">
            <a:spAutoFit/>
          </a:bodyPr>
          <a:lstStyle/>
          <a:p>
            <a:r>
              <a:rPr lang="en-US" dirty="0"/>
              <a:t>1- How much data do we need?.</a:t>
            </a:r>
          </a:p>
          <a:p>
            <a:r>
              <a:rPr lang="en-US" dirty="0"/>
              <a:t>2-Is data easy to obtain?</a:t>
            </a:r>
            <a:br>
              <a:rPr lang="en-US" dirty="0"/>
            </a:br>
            <a:r>
              <a:rPr lang="en-US" dirty="0"/>
              <a:t>3- How much processing is required?</a:t>
            </a:r>
          </a:p>
          <a:p>
            <a:r>
              <a:rPr lang="en-US" dirty="0"/>
              <a:t>Once our dataset is ready, we can focus on the model</a:t>
            </a:r>
          </a:p>
        </p:txBody>
      </p:sp>
      <p:sp>
        <p:nvSpPr>
          <p:cNvPr id="8" name="TextBox 7">
            <a:extLst>
              <a:ext uri="{FF2B5EF4-FFF2-40B4-BE49-F238E27FC236}">
                <a16:creationId xmlns:a16="http://schemas.microsoft.com/office/drawing/2014/main" id="{A6ABE7BF-5213-4AAC-9BAE-32DBE677F815}"/>
              </a:ext>
            </a:extLst>
          </p:cNvPr>
          <p:cNvSpPr txBox="1"/>
          <p:nvPr/>
        </p:nvSpPr>
        <p:spPr>
          <a:xfrm>
            <a:off x="7973377" y="3166524"/>
            <a:ext cx="4040028" cy="2308324"/>
          </a:xfrm>
          <a:prstGeom prst="rect">
            <a:avLst/>
          </a:prstGeom>
          <a:noFill/>
        </p:spPr>
        <p:txBody>
          <a:bodyPr wrap="square" rtlCol="0">
            <a:spAutoFit/>
          </a:bodyPr>
          <a:lstStyle/>
          <a:p>
            <a:r>
              <a:rPr lang="en-US" dirty="0"/>
              <a:t>1-Which approach is best for this problem?</a:t>
            </a:r>
          </a:p>
          <a:p>
            <a:r>
              <a:rPr lang="en-US" dirty="0"/>
              <a:t>2-What are the constraints? </a:t>
            </a:r>
            <a:r>
              <a:rPr lang="en-US" dirty="0" err="1"/>
              <a:t>Eg</a:t>
            </a:r>
            <a:r>
              <a:rPr lang="en-US" dirty="0"/>
              <a:t>- are there limitations because of the hardware?</a:t>
            </a:r>
          </a:p>
          <a:p>
            <a:endParaRPr lang="en-US" dirty="0"/>
          </a:p>
          <a:p>
            <a:r>
              <a:rPr lang="en-US" dirty="0"/>
              <a:t>Then we have feedback loop between the model and data. We can decide if we require more data for the model.</a:t>
            </a:r>
          </a:p>
        </p:txBody>
      </p:sp>
    </p:spTree>
    <p:extLst>
      <p:ext uri="{BB962C8B-B14F-4D97-AF65-F5344CB8AC3E}">
        <p14:creationId xmlns:p14="http://schemas.microsoft.com/office/powerpoint/2010/main" val="1840921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0" y="0"/>
            <a:ext cx="8538845" cy="1158240"/>
          </a:xfrm>
        </p:spPr>
        <p:txBody>
          <a:bodyPr>
            <a:normAutofit fontScale="90000"/>
          </a:bodyPr>
          <a:lstStyle/>
          <a:p>
            <a:r>
              <a:rPr lang="en-US" dirty="0"/>
              <a:t>Example: For traffic sign classification problem</a:t>
            </a:r>
          </a:p>
        </p:txBody>
      </p:sp>
      <p:pic>
        <p:nvPicPr>
          <p:cNvPr id="5" name="Picture 4">
            <a:extLst>
              <a:ext uri="{FF2B5EF4-FFF2-40B4-BE49-F238E27FC236}">
                <a16:creationId xmlns:a16="http://schemas.microsoft.com/office/drawing/2014/main" id="{E58DDC07-A8AD-4ABA-B087-33082F266933}"/>
              </a:ext>
            </a:extLst>
          </p:cNvPr>
          <p:cNvPicPr>
            <a:picLocks noChangeAspect="1"/>
          </p:cNvPicPr>
          <p:nvPr/>
        </p:nvPicPr>
        <p:blipFill>
          <a:blip r:embed="rId2"/>
          <a:stretch>
            <a:fillRect/>
          </a:stretch>
        </p:blipFill>
        <p:spPr>
          <a:xfrm>
            <a:off x="1" y="1158240"/>
            <a:ext cx="7589520" cy="3245463"/>
          </a:xfrm>
          <a:prstGeom prst="rect">
            <a:avLst/>
          </a:prstGeom>
        </p:spPr>
      </p:pic>
      <p:pic>
        <p:nvPicPr>
          <p:cNvPr id="7" name="Picture 6">
            <a:extLst>
              <a:ext uri="{FF2B5EF4-FFF2-40B4-BE49-F238E27FC236}">
                <a16:creationId xmlns:a16="http://schemas.microsoft.com/office/drawing/2014/main" id="{3420DB7F-A995-4D71-86AE-F99295232393}"/>
              </a:ext>
            </a:extLst>
          </p:cNvPr>
          <p:cNvPicPr>
            <a:picLocks noChangeAspect="1"/>
          </p:cNvPicPr>
          <p:nvPr/>
        </p:nvPicPr>
        <p:blipFill>
          <a:blip r:embed="rId3"/>
          <a:stretch>
            <a:fillRect/>
          </a:stretch>
        </p:blipFill>
        <p:spPr>
          <a:xfrm>
            <a:off x="202048" y="3761422"/>
            <a:ext cx="8247752" cy="2873058"/>
          </a:xfrm>
          <a:prstGeom prst="rect">
            <a:avLst/>
          </a:prstGeom>
        </p:spPr>
      </p:pic>
    </p:spTree>
    <p:extLst>
      <p:ext uri="{BB962C8B-B14F-4D97-AF65-F5344CB8AC3E}">
        <p14:creationId xmlns:p14="http://schemas.microsoft.com/office/powerpoint/2010/main" val="922868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6C3E3-6F44-432C-89DE-A0900E7194C1}"/>
              </a:ext>
            </a:extLst>
          </p:cNvPr>
          <p:cNvPicPr>
            <a:picLocks noChangeAspect="1"/>
          </p:cNvPicPr>
          <p:nvPr/>
        </p:nvPicPr>
        <p:blipFill>
          <a:blip r:embed="rId2"/>
          <a:stretch>
            <a:fillRect/>
          </a:stretch>
        </p:blipFill>
        <p:spPr>
          <a:xfrm>
            <a:off x="104775" y="474289"/>
            <a:ext cx="11982450" cy="5514975"/>
          </a:xfrm>
          <a:prstGeom prst="rect">
            <a:avLst/>
          </a:prstGeom>
        </p:spPr>
      </p:pic>
    </p:spTree>
    <p:extLst>
      <p:ext uri="{BB962C8B-B14F-4D97-AF65-F5344CB8AC3E}">
        <p14:creationId xmlns:p14="http://schemas.microsoft.com/office/powerpoint/2010/main" val="2641186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0" y="0"/>
            <a:ext cx="8498541" cy="678157"/>
          </a:xfrm>
        </p:spPr>
        <p:txBody>
          <a:bodyPr>
            <a:normAutofit fontScale="90000"/>
          </a:bodyPr>
          <a:lstStyle/>
          <a:p>
            <a:r>
              <a:rPr lang="en-US" dirty="0"/>
              <a:t>Framing the problem</a:t>
            </a:r>
          </a:p>
        </p:txBody>
      </p:sp>
      <p:pic>
        <p:nvPicPr>
          <p:cNvPr id="5" name="Picture 4">
            <a:extLst>
              <a:ext uri="{FF2B5EF4-FFF2-40B4-BE49-F238E27FC236}">
                <a16:creationId xmlns:a16="http://schemas.microsoft.com/office/drawing/2014/main" id="{ED0025DA-949F-4066-8727-D39A5A01EEF3}"/>
              </a:ext>
            </a:extLst>
          </p:cNvPr>
          <p:cNvPicPr>
            <a:picLocks noChangeAspect="1"/>
          </p:cNvPicPr>
          <p:nvPr/>
        </p:nvPicPr>
        <p:blipFill>
          <a:blip r:embed="rId2"/>
          <a:stretch>
            <a:fillRect/>
          </a:stretch>
        </p:blipFill>
        <p:spPr>
          <a:xfrm>
            <a:off x="0" y="1111452"/>
            <a:ext cx="7678103" cy="2918184"/>
          </a:xfrm>
          <a:prstGeom prst="rect">
            <a:avLst/>
          </a:prstGeom>
        </p:spPr>
      </p:pic>
      <p:pic>
        <p:nvPicPr>
          <p:cNvPr id="7" name="Picture 6">
            <a:extLst>
              <a:ext uri="{FF2B5EF4-FFF2-40B4-BE49-F238E27FC236}">
                <a16:creationId xmlns:a16="http://schemas.microsoft.com/office/drawing/2014/main" id="{9F7A7F20-EAAD-4C6B-A083-3916A9223BBE}"/>
              </a:ext>
            </a:extLst>
          </p:cNvPr>
          <p:cNvPicPr>
            <a:picLocks noChangeAspect="1"/>
          </p:cNvPicPr>
          <p:nvPr/>
        </p:nvPicPr>
        <p:blipFill>
          <a:blip r:embed="rId3"/>
          <a:stretch>
            <a:fillRect/>
          </a:stretch>
        </p:blipFill>
        <p:spPr>
          <a:xfrm>
            <a:off x="1" y="3605165"/>
            <a:ext cx="7897906" cy="3140477"/>
          </a:xfrm>
          <a:prstGeom prst="rect">
            <a:avLst/>
          </a:prstGeom>
        </p:spPr>
      </p:pic>
    </p:spTree>
    <p:extLst>
      <p:ext uri="{BB962C8B-B14F-4D97-AF65-F5344CB8AC3E}">
        <p14:creationId xmlns:p14="http://schemas.microsoft.com/office/powerpoint/2010/main" val="141681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0CF6FEE-37EB-4600-847E-960C61639C13}"/>
              </a:ext>
            </a:extLst>
          </p:cNvPr>
          <p:cNvSpPr txBox="1"/>
          <p:nvPr/>
        </p:nvSpPr>
        <p:spPr>
          <a:xfrm>
            <a:off x="582705" y="403412"/>
            <a:ext cx="11205883" cy="2585323"/>
          </a:xfrm>
          <a:prstGeom prst="rect">
            <a:avLst/>
          </a:prstGeom>
          <a:noFill/>
        </p:spPr>
        <p:txBody>
          <a:bodyPr wrap="square" rtlCol="0">
            <a:spAutoFit/>
          </a:bodyPr>
          <a:lstStyle/>
          <a:p>
            <a:r>
              <a:rPr lang="en-IN" dirty="0"/>
              <a:t>Unless you are taking part in a Machine Learning competition, the model's performance is rarely the only thing you care about. For example, in a self-driving car system, the model's </a:t>
            </a:r>
            <a:r>
              <a:rPr lang="en-IN" b="1" dirty="0"/>
              <a:t>inference time</a:t>
            </a:r>
            <a:r>
              <a:rPr lang="en-IN" dirty="0"/>
              <a:t> (the time it takes to provide a prediction) is also an important factor. A model that can digest 5 images per seconds is better than a model that can only manage one image per second, even if the second one is performing better. In this case, the inference time is also a metric to choose our model.</a:t>
            </a:r>
          </a:p>
          <a:p>
            <a:r>
              <a:rPr lang="en-IN" dirty="0"/>
              <a:t>Understanding your data pipeline is very important because it will drive your model development. In some cases, getting new data is relatively easy but annotating them (by associating a class name for example) may be expensive. In this case, you would want to create a model that requires less data or that can work with </a:t>
            </a:r>
            <a:r>
              <a:rPr lang="en-IN" dirty="0" err="1"/>
              <a:t>unlabeled</a:t>
            </a:r>
            <a:r>
              <a:rPr lang="en-IN" dirty="0"/>
              <a:t> data.</a:t>
            </a:r>
          </a:p>
          <a:p>
            <a:endParaRPr lang="en-IN" dirty="0"/>
          </a:p>
        </p:txBody>
      </p:sp>
    </p:spTree>
    <p:extLst>
      <p:ext uri="{BB962C8B-B14F-4D97-AF65-F5344CB8AC3E}">
        <p14:creationId xmlns:p14="http://schemas.microsoft.com/office/powerpoint/2010/main" val="360664277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1763</Words>
  <Application>Microsoft Office PowerPoint</Application>
  <PresentationFormat>ワイド画面</PresentationFormat>
  <Paragraphs>105</Paragraphs>
  <Slides>44</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44</vt:i4>
      </vt:variant>
    </vt:vector>
  </HeadingPairs>
  <TitlesOfParts>
    <vt:vector size="51" baseType="lpstr">
      <vt:lpstr>Arial Unicode MS</vt:lpstr>
      <vt:lpstr>Open Sans</vt:lpstr>
      <vt:lpstr>var(--chakra-fonts-heading)</vt:lpstr>
      <vt:lpstr>Arial</vt:lpstr>
      <vt:lpstr>Calibri</vt:lpstr>
      <vt:lpstr>Calibri Light</vt:lpstr>
      <vt:lpstr>Office テーマ</vt:lpstr>
      <vt:lpstr>Udacity Self Driving car engineer Nanodegree Program Chapter1- Computer Vision</vt:lpstr>
      <vt:lpstr>2- The ML Workflow</vt:lpstr>
      <vt:lpstr>PowerPoint プレゼンテーション</vt:lpstr>
      <vt:lpstr>PowerPoint プレゼンテーション</vt:lpstr>
      <vt:lpstr>The Big Picture</vt:lpstr>
      <vt:lpstr>Example: For traffic sign classification problem</vt:lpstr>
      <vt:lpstr>PowerPoint プレゼンテーション</vt:lpstr>
      <vt:lpstr>Framing the problem</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Udacity Self Driving car engineer Nanodegree Program Chapter1- Computer Vision</dc:title>
  <dc:creator>Poluri Nikhil (Poluri Nikhilkoundinya、ＹＮ３)</dc:creator>
  <cp:lastModifiedBy>Poluri Nikhil (Poluri Nikhilkoundinya、ＹＮ３)</cp:lastModifiedBy>
  <cp:revision>34</cp:revision>
  <dcterms:created xsi:type="dcterms:W3CDTF">2024-03-12T03:23:30Z</dcterms:created>
  <dcterms:modified xsi:type="dcterms:W3CDTF">2024-03-12T05:15:38Z</dcterms:modified>
</cp:coreProperties>
</file>